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Lst>
  <p:sldSz cx="9144000" cy="6858000" type="screen4x3"/>
  <p:notesSz cx="6858000" cy="9144000"/>
  <p:defaultTextStyle>
    <a:defPPr>
      <a:defRPr lang="es-C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90" autoAdjust="0"/>
  </p:normalViewPr>
  <p:slideViewPr>
    <p:cSldViewPr>
      <p:cViewPr varScale="1">
        <p:scale>
          <a:sx n="68" d="100"/>
          <a:sy n="68" d="100"/>
        </p:scale>
        <p:origin x="1446" y="72"/>
      </p:cViewPr>
      <p:guideLst>
        <p:guide orient="horz" pos="2160"/>
        <p:guide pos="2880"/>
      </p:guideLst>
    </p:cSldViewPr>
  </p:slideViewPr>
  <p:outlineViewPr>
    <p:cViewPr>
      <p:scale>
        <a:sx n="33" d="100"/>
        <a:sy n="33" d="100"/>
      </p:scale>
      <p:origin x="54" y="5048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6 Triángulo isósceles"/>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Título"/>
          <p:cNvSpPr>
            <a:spLocks noGrp="1"/>
          </p:cNvSpPr>
          <p:nvPr>
            <p:ph type="ctrTitle"/>
          </p:nvPr>
        </p:nvSpPr>
        <p:spPr>
          <a:xfrm>
            <a:off x="540544" y="776288"/>
            <a:ext cx="8062912" cy="1470025"/>
          </a:xfrm>
        </p:spPr>
        <p:txBody>
          <a:bodyPr anchor="b"/>
          <a:lstStyle>
            <a:lvl1pPr algn="r">
              <a:defRPr sz="4400"/>
            </a:lvl1pPr>
          </a:lstStyle>
          <a:p>
            <a:r>
              <a:rPr lang="es-ES"/>
              <a:t>Haga clic para modificar el estilo de título del patrón</a:t>
            </a:r>
            <a:endParaRPr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a:t>Haga clic para modificar el estilo de subtítulo del patrón</a:t>
            </a:r>
            <a:endParaRPr lang="en-US"/>
          </a:p>
        </p:txBody>
      </p:sp>
      <p:sp>
        <p:nvSpPr>
          <p:cNvPr id="5" name="27 Marcador de fecha"/>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831C774A-FC1D-4C14-A1F1-C2E5080A8378}" type="datetimeFigureOut">
              <a:rPr lang="es-CO"/>
              <a:pPr>
                <a:defRPr/>
              </a:pPr>
              <a:t>7/03/2022</a:t>
            </a:fld>
            <a:endParaRPr lang="es-CO"/>
          </a:p>
        </p:txBody>
      </p:sp>
      <p:sp>
        <p:nvSpPr>
          <p:cNvPr id="6" name="16 Marcador de pie de página"/>
          <p:cNvSpPr>
            <a:spLocks noGrp="1"/>
          </p:cNvSpPr>
          <p:nvPr>
            <p:ph type="ftr" sz="quarter" idx="11"/>
          </p:nvPr>
        </p:nvSpPr>
        <p:spPr>
          <a:xfrm>
            <a:off x="1371600" y="5649913"/>
            <a:ext cx="5791200" cy="365125"/>
          </a:xfrm>
        </p:spPr>
        <p:txBody>
          <a:bodyPr tIns="0" bIns="0"/>
          <a:lstStyle>
            <a:lvl1pPr algn="r">
              <a:defRPr sz="1100"/>
            </a:lvl1pPr>
          </a:lstStyle>
          <a:p>
            <a:pPr>
              <a:defRPr/>
            </a:pPr>
            <a:endParaRPr lang="es-CO"/>
          </a:p>
        </p:txBody>
      </p:sp>
      <p:sp>
        <p:nvSpPr>
          <p:cNvPr id="7" name="28 Marcador de número de diapositiva"/>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E3D3E1CA-941D-4028-93BA-5BAA91228641}" type="slidenum">
              <a:rPr lang="es-CO"/>
              <a:pPr>
                <a:defRPr/>
              </a:pPr>
              <a:t>‹Nº›</a:t>
            </a:fld>
            <a:endParaRPr lang="es-CO"/>
          </a:p>
        </p:txBody>
      </p:sp>
    </p:spTree>
  </p:cSld>
  <p:clrMapOvr>
    <a:masterClrMapping/>
  </p:clrMapOvr>
  <p:transition spd="med">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13 Marcador de fecha"/>
          <p:cNvSpPr>
            <a:spLocks noGrp="1"/>
          </p:cNvSpPr>
          <p:nvPr>
            <p:ph type="dt" sz="half" idx="10"/>
          </p:nvPr>
        </p:nvSpPr>
        <p:spPr/>
        <p:txBody>
          <a:bodyPr/>
          <a:lstStyle>
            <a:lvl1pPr>
              <a:defRPr/>
            </a:lvl1pPr>
          </a:lstStyle>
          <a:p>
            <a:pPr>
              <a:defRPr/>
            </a:pPr>
            <a:fld id="{63189342-54F0-4C3C-92B8-667A4CE136D4}" type="datetimeFigureOut">
              <a:rPr lang="es-CO"/>
              <a:pPr>
                <a:defRPr/>
              </a:pPr>
              <a:t>7/03/2022</a:t>
            </a:fld>
            <a:endParaRPr lang="es-CO"/>
          </a:p>
        </p:txBody>
      </p:sp>
      <p:sp>
        <p:nvSpPr>
          <p:cNvPr id="5" name="2 Marcador de pie de página"/>
          <p:cNvSpPr>
            <a:spLocks noGrp="1"/>
          </p:cNvSpPr>
          <p:nvPr>
            <p:ph type="ftr" sz="quarter" idx="11"/>
          </p:nvPr>
        </p:nvSpPr>
        <p:spPr/>
        <p:txBody>
          <a:bodyPr/>
          <a:lstStyle>
            <a:lvl1pPr>
              <a:defRPr/>
            </a:lvl1pPr>
          </a:lstStyle>
          <a:p>
            <a:pPr>
              <a:defRPr/>
            </a:pPr>
            <a:endParaRPr lang="es-CO"/>
          </a:p>
        </p:txBody>
      </p:sp>
      <p:sp>
        <p:nvSpPr>
          <p:cNvPr id="6" name="22 Marcador de número de diapositiva"/>
          <p:cNvSpPr>
            <a:spLocks noGrp="1"/>
          </p:cNvSpPr>
          <p:nvPr>
            <p:ph type="sldNum" sz="quarter" idx="12"/>
          </p:nvPr>
        </p:nvSpPr>
        <p:spPr/>
        <p:txBody>
          <a:bodyPr/>
          <a:lstStyle>
            <a:lvl1pPr>
              <a:defRPr/>
            </a:lvl1pPr>
          </a:lstStyle>
          <a:p>
            <a:pPr>
              <a:defRPr/>
            </a:pPr>
            <a:fld id="{1D93C5F5-E24C-402F-BFE5-00B44FBCC6AA}" type="slidenum">
              <a:rPr lang="es-CO"/>
              <a:pPr>
                <a:defRPr/>
              </a:pPr>
              <a:t>‹Nº›</a:t>
            </a:fld>
            <a:endParaRPr lang="es-CO"/>
          </a:p>
        </p:txBody>
      </p:sp>
    </p:spTree>
  </p:cSld>
  <p:clrMapOvr>
    <a:masterClrMapping/>
  </p:clrMapOvr>
  <p:transition spd="med">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lang="es-ES"/>
              <a:t>Haga clic para modificar el estilo de título del patrón</a:t>
            </a:r>
            <a:endParaRPr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13 Marcador de fecha"/>
          <p:cNvSpPr>
            <a:spLocks noGrp="1"/>
          </p:cNvSpPr>
          <p:nvPr>
            <p:ph type="dt" sz="half" idx="10"/>
          </p:nvPr>
        </p:nvSpPr>
        <p:spPr/>
        <p:txBody>
          <a:bodyPr/>
          <a:lstStyle>
            <a:lvl1pPr>
              <a:defRPr/>
            </a:lvl1pPr>
          </a:lstStyle>
          <a:p>
            <a:pPr>
              <a:defRPr/>
            </a:pPr>
            <a:fld id="{AB5ECC95-6AEA-4EAE-865D-9D23A59E1D1D}" type="datetimeFigureOut">
              <a:rPr lang="es-CO"/>
              <a:pPr>
                <a:defRPr/>
              </a:pPr>
              <a:t>7/03/2022</a:t>
            </a:fld>
            <a:endParaRPr lang="es-CO"/>
          </a:p>
        </p:txBody>
      </p:sp>
      <p:sp>
        <p:nvSpPr>
          <p:cNvPr id="5" name="2 Marcador de pie de página"/>
          <p:cNvSpPr>
            <a:spLocks noGrp="1"/>
          </p:cNvSpPr>
          <p:nvPr>
            <p:ph type="ftr" sz="quarter" idx="11"/>
          </p:nvPr>
        </p:nvSpPr>
        <p:spPr/>
        <p:txBody>
          <a:bodyPr/>
          <a:lstStyle>
            <a:lvl1pPr>
              <a:defRPr/>
            </a:lvl1pPr>
          </a:lstStyle>
          <a:p>
            <a:pPr>
              <a:defRPr/>
            </a:pPr>
            <a:endParaRPr lang="es-CO"/>
          </a:p>
        </p:txBody>
      </p:sp>
      <p:sp>
        <p:nvSpPr>
          <p:cNvPr id="6" name="22 Marcador de número de diapositiva"/>
          <p:cNvSpPr>
            <a:spLocks noGrp="1"/>
          </p:cNvSpPr>
          <p:nvPr>
            <p:ph type="sldNum" sz="quarter" idx="12"/>
          </p:nvPr>
        </p:nvSpPr>
        <p:spPr/>
        <p:txBody>
          <a:bodyPr/>
          <a:lstStyle>
            <a:lvl1pPr>
              <a:defRPr/>
            </a:lvl1pPr>
          </a:lstStyle>
          <a:p>
            <a:pPr>
              <a:defRPr/>
            </a:pPr>
            <a:fld id="{4F5892A4-1C77-4026-954F-0E9F3A972ABC}" type="slidenum">
              <a:rPr lang="es-CO"/>
              <a:pPr>
                <a:defRPr/>
              </a:pPr>
              <a:t>‹Nº›</a:t>
            </a:fld>
            <a:endParaRPr lang="es-CO"/>
          </a:p>
        </p:txBody>
      </p:sp>
    </p:spTree>
  </p:cSld>
  <p:clrMapOvr>
    <a:masterClrMapping/>
  </p:clrMapOvr>
  <p:transition spd="med">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lang="es-ES"/>
              <a:t>Haga clic para modificar el estilo de título del patrón</a:t>
            </a:r>
            <a:endParaRPr lang="en-US"/>
          </a:p>
        </p:txBody>
      </p:sp>
      <p:sp>
        <p:nvSpPr>
          <p:cNvPr id="3" name="2 Marcador de contenido"/>
          <p:cNvSpPr>
            <a:spLocks noGrp="1"/>
          </p:cNvSpPr>
          <p:nvPr>
            <p:ph idx="1"/>
          </p:nvPr>
        </p:nvSpPr>
        <p:spPr>
          <a:xfrm>
            <a:off x="457200" y="1882808"/>
            <a:ext cx="8229600" cy="45720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fecha"/>
          <p:cNvSpPr>
            <a:spLocks noGrp="1"/>
          </p:cNvSpPr>
          <p:nvPr>
            <p:ph type="dt" sz="half" idx="10"/>
          </p:nvPr>
        </p:nvSpPr>
        <p:spPr>
          <a:xfrm>
            <a:off x="4791075" y="6480175"/>
            <a:ext cx="2133600" cy="301625"/>
          </a:xfrm>
        </p:spPr>
        <p:txBody>
          <a:bodyPr/>
          <a:lstStyle>
            <a:lvl1pPr>
              <a:defRPr/>
            </a:lvl1pPr>
          </a:lstStyle>
          <a:p>
            <a:pPr>
              <a:defRPr/>
            </a:pPr>
            <a:fld id="{8D2FA56C-C8F8-4612-ADEA-CB260FCF0ADB}" type="datetimeFigureOut">
              <a:rPr lang="es-CO"/>
              <a:pPr>
                <a:defRPr/>
              </a:pPr>
              <a:t>7/03/2022</a:t>
            </a:fld>
            <a:endParaRPr lang="es-CO"/>
          </a:p>
        </p:txBody>
      </p:sp>
      <p:sp>
        <p:nvSpPr>
          <p:cNvPr id="5" name="4 Marcador de pie de página"/>
          <p:cNvSpPr>
            <a:spLocks noGrp="1"/>
          </p:cNvSpPr>
          <p:nvPr>
            <p:ph type="ftr" sz="quarter" idx="11"/>
          </p:nvPr>
        </p:nvSpPr>
        <p:spPr>
          <a:xfrm>
            <a:off x="457200" y="6481763"/>
            <a:ext cx="4259263" cy="300037"/>
          </a:xfrm>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A2AE95F0-4B57-4763-95F6-40A87FD70BA9}" type="slidenum">
              <a:rPr lang="es-CO"/>
              <a:pPr>
                <a:defRPr/>
              </a:pPr>
              <a:t>‹Nº›</a:t>
            </a:fld>
            <a:endParaRPr lang="es-CO"/>
          </a:p>
        </p:txBody>
      </p:sp>
    </p:spTree>
  </p:cSld>
  <p:clrMapOvr>
    <a:masterClrMapping/>
  </p:clrMapOvr>
  <p:transition spd="med">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4" name="8 Triángulo rectángulo"/>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7 Triángulo isósceles"/>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10 Conector recto"/>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9 Conector recto"/>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lstStyle>
            <a:lvl1pPr marL="0" algn="l">
              <a:buNone/>
              <a:defRPr sz="3600" b="1" cap="none" baseline="0"/>
            </a:lvl1pPr>
          </a:lstStyle>
          <a:p>
            <a:r>
              <a:rPr lang="es-ES"/>
              <a:t>Haga clic para modificar el estilo de título del patrón</a:t>
            </a:r>
            <a:endParaRPr lang="en-US"/>
          </a:p>
        </p:txBody>
      </p:sp>
      <p:sp>
        <p:nvSpPr>
          <p:cNvPr id="3" name="2 Marcador de texto"/>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a:t>Haga clic para modificar el estilo de texto del patrón</a:t>
            </a:r>
          </a:p>
        </p:txBody>
      </p:sp>
      <p:sp>
        <p:nvSpPr>
          <p:cNvPr id="8" name="3 Marcador de fecha"/>
          <p:cNvSpPr>
            <a:spLocks noGrp="1"/>
          </p:cNvSpPr>
          <p:nvPr>
            <p:ph type="dt" sz="half" idx="10"/>
          </p:nvPr>
        </p:nvSpPr>
        <p:spPr>
          <a:xfrm>
            <a:off x="6956425" y="6477000"/>
            <a:ext cx="2133600" cy="304800"/>
          </a:xfrm>
        </p:spPr>
        <p:txBody>
          <a:bodyPr/>
          <a:lstStyle>
            <a:lvl1pPr>
              <a:defRPr/>
            </a:lvl1pPr>
          </a:lstStyle>
          <a:p>
            <a:pPr>
              <a:defRPr/>
            </a:pPr>
            <a:fld id="{0570D1D6-049F-46A0-AFC7-63B7BAEF1846}" type="datetimeFigureOut">
              <a:rPr lang="es-CO"/>
              <a:pPr>
                <a:defRPr/>
              </a:pPr>
              <a:t>7/03/2022</a:t>
            </a:fld>
            <a:endParaRPr lang="es-CO"/>
          </a:p>
        </p:txBody>
      </p:sp>
      <p:sp>
        <p:nvSpPr>
          <p:cNvPr id="9" name="4 Marcador de pie de página"/>
          <p:cNvSpPr>
            <a:spLocks noGrp="1"/>
          </p:cNvSpPr>
          <p:nvPr>
            <p:ph type="ftr" sz="quarter" idx="11"/>
          </p:nvPr>
        </p:nvSpPr>
        <p:spPr>
          <a:xfrm>
            <a:off x="2619375" y="6481763"/>
            <a:ext cx="4260850" cy="300037"/>
          </a:xfrm>
        </p:spPr>
        <p:txBody>
          <a:bodyPr/>
          <a:lstStyle>
            <a:lvl1pPr>
              <a:defRPr/>
            </a:lvl1pPr>
          </a:lstStyle>
          <a:p>
            <a:pPr>
              <a:defRPr/>
            </a:pPr>
            <a:endParaRPr lang="es-CO"/>
          </a:p>
        </p:txBody>
      </p:sp>
      <p:sp>
        <p:nvSpPr>
          <p:cNvPr id="10" name="5 Marcador de número de diapositiva"/>
          <p:cNvSpPr>
            <a:spLocks noGrp="1"/>
          </p:cNvSpPr>
          <p:nvPr>
            <p:ph type="sldNum" sz="quarter" idx="12"/>
          </p:nvPr>
        </p:nvSpPr>
        <p:spPr>
          <a:xfrm>
            <a:off x="8450263" y="809625"/>
            <a:ext cx="503237" cy="300038"/>
          </a:xfrm>
        </p:spPr>
        <p:txBody>
          <a:bodyPr/>
          <a:lstStyle>
            <a:lvl1pPr>
              <a:defRPr/>
            </a:lvl1pPr>
          </a:lstStyle>
          <a:p>
            <a:pPr>
              <a:defRPr/>
            </a:pPr>
            <a:fld id="{85D4A06A-F358-4145-B63E-67C7E870822A}" type="slidenum">
              <a:rPr lang="es-CO"/>
              <a:pPr>
                <a:defRPr/>
              </a:pPr>
              <a:t>‹Nº›</a:t>
            </a:fld>
            <a:endParaRPr lang="es-CO"/>
          </a:p>
        </p:txBody>
      </p:sp>
    </p:spTree>
  </p:cSld>
  <p:clrMapOvr>
    <a:overrideClrMapping bg1="dk1" tx1="lt1" bg2="dk2" tx2="lt2" accent1="accent1" accent2="accent2" accent3="accent3" accent4="accent4" accent5="accent5" accent6="accent6" hlink="hlink" folHlink="folHlink"/>
  </p:clrMapOvr>
  <p:transition spd="med">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lang="es-ES"/>
              <a:t>Haga clic para modificar el estilo de título del patrón</a:t>
            </a:r>
            <a:endParaRPr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4 Marcador de fecha"/>
          <p:cNvSpPr>
            <a:spLocks noGrp="1"/>
          </p:cNvSpPr>
          <p:nvPr>
            <p:ph type="dt" sz="half" idx="10"/>
          </p:nvPr>
        </p:nvSpPr>
        <p:spPr/>
        <p:txBody>
          <a:bodyPr/>
          <a:lstStyle>
            <a:lvl1pPr>
              <a:defRPr/>
            </a:lvl1pPr>
          </a:lstStyle>
          <a:p>
            <a:pPr>
              <a:defRPr/>
            </a:pPr>
            <a:fld id="{77FD7270-1A51-4FC1-91B5-AA7F431A91C7}" type="datetimeFigureOut">
              <a:rPr lang="es-CO"/>
              <a:pPr>
                <a:defRPr/>
              </a:pPr>
              <a:t>7/03/2022</a:t>
            </a:fld>
            <a:endParaRPr lang="es-CO"/>
          </a:p>
        </p:txBody>
      </p:sp>
      <p:sp>
        <p:nvSpPr>
          <p:cNvPr id="6" name="5 Marcador de pie de página"/>
          <p:cNvSpPr>
            <a:spLocks noGrp="1"/>
          </p:cNvSpPr>
          <p:nvPr>
            <p:ph type="ftr" sz="quarter" idx="11"/>
          </p:nvPr>
        </p:nvSpPr>
        <p:spPr/>
        <p:txBody>
          <a:bodyPr/>
          <a:lstStyle>
            <a:lvl1pPr>
              <a:defRPr/>
            </a:lvl1pPr>
          </a:lstStyle>
          <a:p>
            <a:pPr>
              <a:defRPr/>
            </a:pPr>
            <a:endParaRPr lang="es-CO"/>
          </a:p>
        </p:txBody>
      </p:sp>
      <p:sp>
        <p:nvSpPr>
          <p:cNvPr id="7" name="6 Marcador de número de diapositiva"/>
          <p:cNvSpPr>
            <a:spLocks noGrp="1"/>
          </p:cNvSpPr>
          <p:nvPr>
            <p:ph type="sldNum" sz="quarter" idx="12"/>
          </p:nvPr>
        </p:nvSpPr>
        <p:spPr/>
        <p:txBody>
          <a:bodyPr/>
          <a:lstStyle>
            <a:lvl1pPr>
              <a:defRPr/>
            </a:lvl1pPr>
          </a:lstStyle>
          <a:p>
            <a:pPr>
              <a:defRPr/>
            </a:pPr>
            <a:fld id="{62BC0435-62B1-4F62-9794-1BC4B637CFF3}" type="slidenum">
              <a:rPr lang="es-CO"/>
              <a:pPr>
                <a:defRPr/>
              </a:pPr>
              <a:t>‹Nº›</a:t>
            </a:fld>
            <a:endParaRPr lang="es-CO"/>
          </a:p>
        </p:txBody>
      </p:sp>
    </p:spTree>
  </p:cSld>
  <p:clrMapOvr>
    <a:masterClrMapping/>
  </p:clrMapOvr>
  <p:transition spd="med">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s-ES"/>
              <a:t>Haga clic para modificar el estilo de título del patrón</a:t>
            </a:r>
            <a:endParaRPr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s-ES"/>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s-ES"/>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6 Marcador de fecha"/>
          <p:cNvSpPr>
            <a:spLocks noGrp="1"/>
          </p:cNvSpPr>
          <p:nvPr>
            <p:ph type="dt" sz="half" idx="10"/>
          </p:nvPr>
        </p:nvSpPr>
        <p:spPr>
          <a:xfrm>
            <a:off x="4791075" y="6481763"/>
            <a:ext cx="2130425" cy="301625"/>
          </a:xfrm>
        </p:spPr>
        <p:txBody>
          <a:bodyPr/>
          <a:lstStyle>
            <a:lvl1pPr>
              <a:defRPr/>
            </a:lvl1pPr>
          </a:lstStyle>
          <a:p>
            <a:pPr>
              <a:defRPr/>
            </a:pPr>
            <a:fld id="{097A6336-0EAE-4FFB-B91B-92648201C1C6}" type="datetimeFigureOut">
              <a:rPr lang="es-CO"/>
              <a:pPr>
                <a:defRPr/>
              </a:pPr>
              <a:t>7/03/2022</a:t>
            </a:fld>
            <a:endParaRPr lang="es-CO"/>
          </a:p>
        </p:txBody>
      </p:sp>
      <p:sp>
        <p:nvSpPr>
          <p:cNvPr id="8" name="7 Marcador de pie de página"/>
          <p:cNvSpPr>
            <a:spLocks noGrp="1"/>
          </p:cNvSpPr>
          <p:nvPr>
            <p:ph type="ftr" sz="quarter" idx="11"/>
          </p:nvPr>
        </p:nvSpPr>
        <p:spPr>
          <a:xfrm>
            <a:off x="457200" y="6481763"/>
            <a:ext cx="4260850" cy="301625"/>
          </a:xfrm>
        </p:spPr>
        <p:txBody>
          <a:bodyPr/>
          <a:lstStyle>
            <a:lvl1pPr>
              <a:defRPr/>
            </a:lvl1pPr>
          </a:lstStyle>
          <a:p>
            <a:pPr>
              <a:defRPr/>
            </a:pPr>
            <a:endParaRPr lang="es-CO"/>
          </a:p>
        </p:txBody>
      </p:sp>
      <p:sp>
        <p:nvSpPr>
          <p:cNvPr id="9" name="8 Marcador de número de diapositiva"/>
          <p:cNvSpPr>
            <a:spLocks noGrp="1"/>
          </p:cNvSpPr>
          <p:nvPr>
            <p:ph type="sldNum" sz="quarter" idx="12"/>
          </p:nvPr>
        </p:nvSpPr>
        <p:spPr>
          <a:xfrm>
            <a:off x="7589838" y="6483350"/>
            <a:ext cx="503237" cy="301625"/>
          </a:xfrm>
        </p:spPr>
        <p:txBody>
          <a:bodyPr/>
          <a:lstStyle>
            <a:lvl1pPr algn="ctr">
              <a:defRPr smtClean="0"/>
            </a:lvl1pPr>
          </a:lstStyle>
          <a:p>
            <a:pPr>
              <a:defRPr/>
            </a:pPr>
            <a:fld id="{BF663A8C-BD84-4F89-917C-F30E7B4E264C}" type="slidenum">
              <a:rPr lang="es-CO"/>
              <a:pPr>
                <a:defRPr/>
              </a:pPr>
              <a:t>‹Nº›</a:t>
            </a:fld>
            <a:endParaRPr lang="es-CO"/>
          </a:p>
        </p:txBody>
      </p:sp>
    </p:spTree>
  </p:cSld>
  <p:clrMapOvr>
    <a:overrideClrMapping bg1="dk1" tx1="lt1" bg2="dk2" tx2="lt2" accent1="accent1" accent2="accent2" accent3="accent3" accent4="accent4" accent5="accent5" accent6="accent6" hlink="hlink" folHlink="folHlink"/>
  </p:clrMapOvr>
  <p:transition spd="med">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lang="es-ES"/>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fld id="{7424E9D2-08E1-462E-A7AC-AD8C1B641604}" type="datetimeFigureOut">
              <a:rPr lang="es-CO"/>
              <a:pPr>
                <a:defRPr/>
              </a:pPr>
              <a:t>7/03/2022</a:t>
            </a:fld>
            <a:endParaRPr lang="es-CO"/>
          </a:p>
        </p:txBody>
      </p:sp>
      <p:sp>
        <p:nvSpPr>
          <p:cNvPr id="4" name="2 Marcador de pie de página"/>
          <p:cNvSpPr>
            <a:spLocks noGrp="1"/>
          </p:cNvSpPr>
          <p:nvPr>
            <p:ph type="ftr" sz="quarter" idx="11"/>
          </p:nvPr>
        </p:nvSpPr>
        <p:spPr/>
        <p:txBody>
          <a:bodyPr/>
          <a:lstStyle>
            <a:lvl1pPr>
              <a:defRPr/>
            </a:lvl1pPr>
          </a:lstStyle>
          <a:p>
            <a:pPr>
              <a:defRPr/>
            </a:pPr>
            <a:endParaRPr lang="es-CO"/>
          </a:p>
        </p:txBody>
      </p:sp>
      <p:sp>
        <p:nvSpPr>
          <p:cNvPr id="5" name="22 Marcador de número de diapositiva"/>
          <p:cNvSpPr>
            <a:spLocks noGrp="1"/>
          </p:cNvSpPr>
          <p:nvPr>
            <p:ph type="sldNum" sz="quarter" idx="12"/>
          </p:nvPr>
        </p:nvSpPr>
        <p:spPr/>
        <p:txBody>
          <a:bodyPr/>
          <a:lstStyle>
            <a:lvl1pPr>
              <a:defRPr/>
            </a:lvl1pPr>
          </a:lstStyle>
          <a:p>
            <a:pPr>
              <a:defRPr/>
            </a:pPr>
            <a:fld id="{4AB11A6C-C68A-4DDC-9A4A-5666F4FFE6E7}" type="slidenum">
              <a:rPr lang="es-CO"/>
              <a:pPr>
                <a:defRPr/>
              </a:pPr>
              <a:t>‹Nº›</a:t>
            </a:fld>
            <a:endParaRPr lang="es-CO"/>
          </a:p>
        </p:txBody>
      </p:sp>
    </p:spTree>
  </p:cSld>
  <p:clrMapOvr>
    <a:masterClrMapping/>
  </p:clrMapOvr>
  <p:transition spd="med">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CE8B9121-4254-4624-AFE3-3FE23A02EEAE}" type="datetimeFigureOut">
              <a:rPr lang="es-CO"/>
              <a:pPr>
                <a:defRPr/>
              </a:pPr>
              <a:t>7/03/2022</a:t>
            </a:fld>
            <a:endParaRPr lang="es-CO"/>
          </a:p>
        </p:txBody>
      </p:sp>
      <p:sp>
        <p:nvSpPr>
          <p:cNvPr id="3" name="2 Marcador de pie de página"/>
          <p:cNvSpPr>
            <a:spLocks noGrp="1"/>
          </p:cNvSpPr>
          <p:nvPr>
            <p:ph type="ftr" sz="quarter" idx="11"/>
          </p:nvPr>
        </p:nvSpPr>
        <p:spPr/>
        <p:txBody>
          <a:bodyPr/>
          <a:lstStyle>
            <a:lvl1pPr>
              <a:defRPr/>
            </a:lvl1pPr>
          </a:lstStyle>
          <a:p>
            <a:pPr>
              <a:defRPr/>
            </a:pPr>
            <a:endParaRPr lang="es-CO"/>
          </a:p>
        </p:txBody>
      </p:sp>
      <p:sp>
        <p:nvSpPr>
          <p:cNvPr id="4" name="22 Marcador de número de diapositiva"/>
          <p:cNvSpPr>
            <a:spLocks noGrp="1"/>
          </p:cNvSpPr>
          <p:nvPr>
            <p:ph type="sldNum" sz="quarter" idx="12"/>
          </p:nvPr>
        </p:nvSpPr>
        <p:spPr/>
        <p:txBody>
          <a:bodyPr/>
          <a:lstStyle>
            <a:lvl1pPr>
              <a:defRPr/>
            </a:lvl1pPr>
          </a:lstStyle>
          <a:p>
            <a:pPr>
              <a:defRPr/>
            </a:pPr>
            <a:fld id="{1DF5FFB6-4919-4D63-B6EB-5B7EE90942DA}" type="slidenum">
              <a:rPr lang="es-CO"/>
              <a:pPr>
                <a:defRPr/>
              </a:pPr>
              <a:t>‹Nº›</a:t>
            </a:fld>
            <a:endParaRPr lang="es-CO"/>
          </a:p>
        </p:txBody>
      </p:sp>
    </p:spTree>
  </p:cSld>
  <p:clrMapOvr>
    <a:masterClrMapping/>
  </p:clrMapOvr>
  <p:transition spd="med">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s-ES"/>
              <a:t>Haga clic para modificar el estilo de título del patrón</a:t>
            </a:r>
            <a:endParaRPr lang="en-US"/>
          </a:p>
        </p:txBody>
      </p:sp>
      <p:sp>
        <p:nvSpPr>
          <p:cNvPr id="3" name="2 Marcador de texto"/>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s-ES"/>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4 Marcador de fecha"/>
          <p:cNvSpPr>
            <a:spLocks noGrp="1"/>
          </p:cNvSpPr>
          <p:nvPr>
            <p:ph type="dt" sz="half" idx="10"/>
          </p:nvPr>
        </p:nvSpPr>
        <p:spPr>
          <a:xfrm>
            <a:off x="6278563" y="6556375"/>
            <a:ext cx="2133600" cy="301625"/>
          </a:xfrm>
        </p:spPr>
        <p:txBody>
          <a:bodyPr/>
          <a:lstStyle>
            <a:lvl1pPr>
              <a:defRPr sz="900" smtClean="0"/>
            </a:lvl1pPr>
          </a:lstStyle>
          <a:p>
            <a:pPr>
              <a:defRPr/>
            </a:pPr>
            <a:fld id="{6F1EE01E-2D38-4796-B57F-D603ECF4EA06}" type="datetimeFigureOut">
              <a:rPr lang="es-CO"/>
              <a:pPr>
                <a:defRPr/>
              </a:pPr>
              <a:t>7/03/2022</a:t>
            </a:fld>
            <a:endParaRPr lang="es-CO"/>
          </a:p>
        </p:txBody>
      </p:sp>
      <p:sp>
        <p:nvSpPr>
          <p:cNvPr id="6" name="5 Marcador de pie de página"/>
          <p:cNvSpPr>
            <a:spLocks noGrp="1"/>
          </p:cNvSpPr>
          <p:nvPr>
            <p:ph type="ftr" sz="quarter" idx="11"/>
          </p:nvPr>
        </p:nvSpPr>
        <p:spPr>
          <a:xfrm>
            <a:off x="1135063" y="6556375"/>
            <a:ext cx="5143500" cy="301625"/>
          </a:xfrm>
        </p:spPr>
        <p:txBody>
          <a:bodyPr/>
          <a:lstStyle>
            <a:lvl1pPr>
              <a:defRPr sz="900"/>
            </a:lvl1pPr>
          </a:lstStyle>
          <a:p>
            <a:pPr>
              <a:defRPr/>
            </a:pPr>
            <a:endParaRPr lang="es-CO"/>
          </a:p>
        </p:txBody>
      </p:sp>
      <p:sp>
        <p:nvSpPr>
          <p:cNvPr id="7" name="6 Marcador de número de diapositiva"/>
          <p:cNvSpPr>
            <a:spLocks noGrp="1"/>
          </p:cNvSpPr>
          <p:nvPr>
            <p:ph type="sldNum" sz="quarter" idx="12"/>
          </p:nvPr>
        </p:nvSpPr>
        <p:spPr>
          <a:xfrm>
            <a:off x="8410575" y="6556375"/>
            <a:ext cx="503238" cy="301625"/>
          </a:xfrm>
        </p:spPr>
        <p:txBody>
          <a:bodyPr/>
          <a:lstStyle>
            <a:lvl1pPr>
              <a:defRPr sz="900" smtClean="0"/>
            </a:lvl1pPr>
          </a:lstStyle>
          <a:p>
            <a:pPr>
              <a:defRPr/>
            </a:pPr>
            <a:fld id="{606BF440-3993-4F20-B5A7-D87FD008B54E}" type="slidenum">
              <a:rPr lang="es-CO"/>
              <a:pPr>
                <a:defRPr/>
              </a:pPr>
              <a:t>‹Nº›</a:t>
            </a:fld>
            <a:endParaRPr lang="es-CO"/>
          </a:p>
        </p:txBody>
      </p:sp>
    </p:spTree>
  </p:cSld>
  <p:clrMapOvr>
    <a:overrideClrMapping bg1="dk1" tx1="lt1" bg2="dk2" tx2="lt2" accent1="accent1" accent2="accent2" accent3="accent3" accent4="accent4" accent5="accent5" accent6="accent6" hlink="hlink" folHlink="folHlink"/>
  </p:clrMapOvr>
  <p:transition spd="med">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s-ES"/>
              <a:t>Haga clic para modificar el estilo de título del patrón</a:t>
            </a:r>
            <a:endParaRPr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s-ES" noProof="0"/>
              <a:t>Haga clic en el icono para agregar una imagen</a:t>
            </a:r>
            <a:endParaRPr lang="en-US" noProof="0"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s-ES"/>
              <a:t>Haga clic para modificar el estilo de texto del patrón</a:t>
            </a:r>
          </a:p>
        </p:txBody>
      </p:sp>
      <p:sp>
        <p:nvSpPr>
          <p:cNvPr id="5" name="4 Marcador de fecha"/>
          <p:cNvSpPr>
            <a:spLocks noGrp="1"/>
          </p:cNvSpPr>
          <p:nvPr>
            <p:ph type="dt" sz="half" idx="10"/>
          </p:nvPr>
        </p:nvSpPr>
        <p:spPr>
          <a:xfrm>
            <a:off x="6108700" y="6556375"/>
            <a:ext cx="2101850" cy="301625"/>
          </a:xfrm>
        </p:spPr>
        <p:txBody>
          <a:bodyPr/>
          <a:lstStyle>
            <a:lvl1pPr>
              <a:defRPr sz="900" smtClean="0"/>
            </a:lvl1pPr>
          </a:lstStyle>
          <a:p>
            <a:pPr>
              <a:defRPr/>
            </a:pPr>
            <a:fld id="{31F1BDFC-5139-44EF-8C0F-5776645C3ADB}" type="datetimeFigureOut">
              <a:rPr lang="es-CO"/>
              <a:pPr>
                <a:defRPr/>
              </a:pPr>
              <a:t>7/03/2022</a:t>
            </a:fld>
            <a:endParaRPr lang="es-CO"/>
          </a:p>
        </p:txBody>
      </p:sp>
      <p:sp>
        <p:nvSpPr>
          <p:cNvPr id="6" name="5 Marcador de pie de página"/>
          <p:cNvSpPr>
            <a:spLocks noGrp="1"/>
          </p:cNvSpPr>
          <p:nvPr>
            <p:ph type="ftr" sz="quarter" idx="11"/>
          </p:nvPr>
        </p:nvSpPr>
        <p:spPr>
          <a:xfrm>
            <a:off x="1169988" y="6557963"/>
            <a:ext cx="4948237" cy="301625"/>
          </a:xfrm>
        </p:spPr>
        <p:txBody>
          <a:bodyPr/>
          <a:lstStyle>
            <a:lvl1pPr>
              <a:defRPr sz="900"/>
            </a:lvl1pPr>
          </a:lstStyle>
          <a:p>
            <a:pPr>
              <a:defRPr/>
            </a:pPr>
            <a:endParaRPr lang="es-CO"/>
          </a:p>
        </p:txBody>
      </p:sp>
      <p:sp>
        <p:nvSpPr>
          <p:cNvPr id="7" name="6 Marcador de número de diapositiva"/>
          <p:cNvSpPr>
            <a:spLocks noGrp="1"/>
          </p:cNvSpPr>
          <p:nvPr>
            <p:ph type="sldNum" sz="quarter" idx="12"/>
          </p:nvPr>
        </p:nvSpPr>
        <p:spPr>
          <a:xfrm>
            <a:off x="8216900" y="6556375"/>
            <a:ext cx="366713" cy="301625"/>
          </a:xfrm>
        </p:spPr>
        <p:txBody>
          <a:bodyPr/>
          <a:lstStyle>
            <a:lvl1pPr algn="ctr">
              <a:defRPr sz="900" smtClean="0"/>
            </a:lvl1pPr>
          </a:lstStyle>
          <a:p>
            <a:pPr>
              <a:defRPr/>
            </a:pPr>
            <a:fld id="{E33D10F5-5D01-4CE1-B4A6-0639A45BF384}" type="slidenum">
              <a:rPr lang="es-CO"/>
              <a:pPr>
                <a:defRPr/>
              </a:pPr>
              <a:t>‹Nº›</a:t>
            </a:fld>
            <a:endParaRPr lang="es-CO"/>
          </a:p>
        </p:txBody>
      </p:sp>
    </p:spTree>
  </p:cSld>
  <p:clrMapOvr>
    <a:overrideClrMapping bg1="dk1" tx1="lt1" bg2="dk2" tx2="lt2" accent1="accent1" accent2="accent2" accent3="accent3" accent4="accent4" accent5="accent5" accent6="accent6" hlink="hlink" folHlink="folHlink"/>
  </p:clrMapOvr>
  <p:transition spd="med">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7 Conector recto"/>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8288"/>
            <a:ext cx="8229600" cy="1398587"/>
          </a:xfrm>
          <a:prstGeom prst="rect">
            <a:avLst/>
          </a:prstGeom>
        </p:spPr>
        <p:txBody>
          <a:bodyPr vert="horz" anchor="ctr">
            <a:normAutofit/>
          </a:bodyPr>
          <a:lstStyle/>
          <a:p>
            <a:r>
              <a:rPr lang="es-ES"/>
              <a:t>Haga clic para modificar el estilo de título del patrón</a:t>
            </a:r>
            <a:endParaRPr lang="en-US"/>
          </a:p>
        </p:txBody>
      </p:sp>
      <p:sp>
        <p:nvSpPr>
          <p:cNvPr id="1030" name="12 Marcador de texto"/>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4" name="13 Marcador de fecha"/>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defRPr>
            </a:lvl1pPr>
          </a:lstStyle>
          <a:p>
            <a:pPr>
              <a:defRPr/>
            </a:pPr>
            <a:fld id="{3ECD52ED-DBCE-48EC-8D5C-94D7490676B8}" type="datetimeFigureOut">
              <a:rPr lang="es-CO"/>
              <a:pPr>
                <a:defRPr/>
              </a:pPr>
              <a:t>7/03/2022</a:t>
            </a:fld>
            <a:endParaRPr lang="es-CO"/>
          </a:p>
        </p:txBody>
      </p:sp>
      <p:sp>
        <p:nvSpPr>
          <p:cNvPr id="3" name="2 Marcador de pie de página"/>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lstStyle>
          <a:p>
            <a:pPr>
              <a:defRPr/>
            </a:pPr>
            <a:endParaRPr lang="es-CO"/>
          </a:p>
        </p:txBody>
      </p:sp>
      <p:sp>
        <p:nvSpPr>
          <p:cNvPr id="23" name="22 Marcador de número de diapositiva"/>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smtClean="0">
                <a:solidFill>
                  <a:schemeClr val="tx1"/>
                </a:solidFill>
                <a:latin typeface="+mn-lt"/>
              </a:defRPr>
            </a:lvl1pPr>
          </a:lstStyle>
          <a:p>
            <a:pPr>
              <a:defRPr/>
            </a:pPr>
            <a:fld id="{01D26830-CD8C-4FA0-9941-C4796CD1117A}" type="slidenum">
              <a:rPr lang="es-CO"/>
              <a:pPr>
                <a:defRPr/>
              </a:pPr>
              <a:t>‹Nº›</a:t>
            </a:fld>
            <a:endParaRPr lang="es-CO"/>
          </a:p>
        </p:txBody>
      </p:sp>
    </p:spTree>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68" r:id="rId6"/>
    <p:sldLayoutId id="2147483669" r:id="rId7"/>
    <p:sldLayoutId id="2147483677" r:id="rId8"/>
    <p:sldLayoutId id="2147483678" r:id="rId9"/>
    <p:sldLayoutId id="2147483670" r:id="rId10"/>
    <p:sldLayoutId id="2147483671" r:id="rId11"/>
  </p:sldLayoutIdLst>
  <p:transition spd="med">
    <p:wipe dir="u"/>
  </p:transition>
  <p:txStyles>
    <p:titleStyle>
      <a:lvl1pPr marL="484188" algn="l" rtl="0" fontAlgn="base">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algn="l" rtl="0" fontAlgn="base">
        <a:spcBef>
          <a:spcPct val="0"/>
        </a:spcBef>
        <a:spcAft>
          <a:spcPct val="0"/>
        </a:spcAft>
        <a:defRPr sz="4200">
          <a:solidFill>
            <a:srgbClr val="FF5C9C"/>
          </a:solidFill>
          <a:latin typeface="Century Gothic" pitchFamily="34" charset="0"/>
        </a:defRPr>
      </a:lvl2pPr>
      <a:lvl3pPr marL="484188" algn="l" rtl="0" fontAlgn="base">
        <a:spcBef>
          <a:spcPct val="0"/>
        </a:spcBef>
        <a:spcAft>
          <a:spcPct val="0"/>
        </a:spcAft>
        <a:defRPr sz="4200">
          <a:solidFill>
            <a:srgbClr val="FF5C9C"/>
          </a:solidFill>
          <a:latin typeface="Century Gothic" pitchFamily="34" charset="0"/>
        </a:defRPr>
      </a:lvl3pPr>
      <a:lvl4pPr marL="484188" algn="l" rtl="0" fontAlgn="base">
        <a:spcBef>
          <a:spcPct val="0"/>
        </a:spcBef>
        <a:spcAft>
          <a:spcPct val="0"/>
        </a:spcAft>
        <a:defRPr sz="4200">
          <a:solidFill>
            <a:srgbClr val="FF5C9C"/>
          </a:solidFill>
          <a:latin typeface="Century Gothic" pitchFamily="34" charset="0"/>
        </a:defRPr>
      </a:lvl4pPr>
      <a:lvl5pPr marL="484188" algn="l" rtl="0" fontAlgn="base">
        <a:spcBef>
          <a:spcPct val="0"/>
        </a:spcBef>
        <a:spcAft>
          <a:spcPct val="0"/>
        </a:spcAft>
        <a:defRPr sz="4200">
          <a:solidFill>
            <a:srgbClr val="FF5C9C"/>
          </a:solidFill>
          <a:latin typeface="Century Gothic" pitchFamily="34" charset="0"/>
        </a:defRPr>
      </a:lvl5pPr>
      <a:lvl6pPr marL="941388" algn="l" rtl="0" fontAlgn="base">
        <a:spcBef>
          <a:spcPct val="0"/>
        </a:spcBef>
        <a:spcAft>
          <a:spcPct val="0"/>
        </a:spcAft>
        <a:defRPr sz="4200">
          <a:solidFill>
            <a:srgbClr val="FF5C9C"/>
          </a:solidFill>
          <a:latin typeface="Century Gothic" pitchFamily="34" charset="0"/>
        </a:defRPr>
      </a:lvl6pPr>
      <a:lvl7pPr marL="1398588" algn="l" rtl="0" fontAlgn="base">
        <a:spcBef>
          <a:spcPct val="0"/>
        </a:spcBef>
        <a:spcAft>
          <a:spcPct val="0"/>
        </a:spcAft>
        <a:defRPr sz="4200">
          <a:solidFill>
            <a:srgbClr val="FF5C9C"/>
          </a:solidFill>
          <a:latin typeface="Century Gothic" pitchFamily="34" charset="0"/>
        </a:defRPr>
      </a:lvl7pPr>
      <a:lvl8pPr marL="1855788" algn="l" rtl="0" fontAlgn="base">
        <a:spcBef>
          <a:spcPct val="0"/>
        </a:spcBef>
        <a:spcAft>
          <a:spcPct val="0"/>
        </a:spcAft>
        <a:defRPr sz="4200">
          <a:solidFill>
            <a:srgbClr val="FF5C9C"/>
          </a:solidFill>
          <a:latin typeface="Century Gothic" pitchFamily="34" charset="0"/>
        </a:defRPr>
      </a:lvl8pPr>
      <a:lvl9pPr marL="2312988" algn="l" rtl="0" fontAlgn="base">
        <a:spcBef>
          <a:spcPct val="0"/>
        </a:spcBef>
        <a:spcAft>
          <a:spcPct val="0"/>
        </a:spcAft>
        <a:defRPr sz="4200">
          <a:solidFill>
            <a:srgbClr val="FF5C9C"/>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marL="484632" fontAlgn="auto">
              <a:spcAft>
                <a:spcPts val="0"/>
              </a:spcAft>
              <a:defRPr/>
            </a:pPr>
            <a:r>
              <a:rPr lang="es-CO" dirty="0">
                <a:solidFill>
                  <a:schemeClr val="accent1">
                    <a:tint val="83000"/>
                    <a:satMod val="150000"/>
                  </a:schemeClr>
                </a:solidFill>
              </a:rPr>
              <a:t>LA REVOLUCION DEL PERDÓN</a:t>
            </a:r>
          </a:p>
        </p:txBody>
      </p:sp>
      <p:sp>
        <p:nvSpPr>
          <p:cNvPr id="3" name="2 Subtítulo"/>
          <p:cNvSpPr>
            <a:spLocks noGrp="1"/>
          </p:cNvSpPr>
          <p:nvPr>
            <p:ph type="subTitle" idx="1"/>
          </p:nvPr>
        </p:nvSpPr>
        <p:spPr>
          <a:xfrm>
            <a:off x="541338" y="2249488"/>
            <a:ext cx="8061325" cy="1752600"/>
          </a:xfrm>
        </p:spPr>
        <p:txBody>
          <a:bodyPr>
            <a:normAutofit/>
          </a:bodyPr>
          <a:lstStyle/>
          <a:p>
            <a:pPr marR="0">
              <a:spcBef>
                <a:spcPct val="0"/>
              </a:spcBef>
            </a:pPr>
            <a:endParaRPr lang="es-MX" dirty="0">
              <a:ln>
                <a:noFill/>
              </a:ln>
              <a:solidFill>
                <a:srgbClr val="FFFFFF"/>
              </a:solidFill>
            </a:endParaRPr>
          </a:p>
        </p:txBody>
      </p:sp>
    </p:spTree>
  </p:cSld>
  <p:clrMapOvr>
    <a:masterClrMapping/>
  </p:clrMapOvr>
  <p:transition spd="med">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fontAlgn="auto">
              <a:spcAft>
                <a:spcPts val="0"/>
              </a:spcAft>
              <a:defRPr/>
            </a:pPr>
            <a:r>
              <a:rPr lang="es-ES" dirty="0">
                <a:solidFill>
                  <a:schemeClr val="accent1">
                    <a:tint val="83000"/>
                    <a:satMod val="150000"/>
                  </a:schemeClr>
                </a:solidFill>
              </a:rPr>
              <a:t>LA TEORÍA DEL PERDÓN</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1196752"/>
            <a:ext cx="8229600" cy="5661248"/>
          </a:xfrm>
        </p:spPr>
        <p:txBody>
          <a:bodyPr>
            <a:normAutofit fontScale="85000" lnSpcReduction="20000"/>
          </a:bodyPr>
          <a:lstStyle/>
          <a:p>
            <a:pPr marL="448056" indent="-384048" algn="just" fontAlgn="auto">
              <a:spcAft>
                <a:spcPts val="0"/>
              </a:spcAft>
              <a:buFont typeface="Wingdings 2"/>
              <a:buChar char=""/>
              <a:defRPr/>
            </a:pPr>
            <a:r>
              <a:rPr lang="es-ES" dirty="0">
                <a:solidFill>
                  <a:srgbClr val="FFFF00"/>
                </a:solidFill>
              </a:rPr>
              <a:t>¿En qué consiste el proceso de perdón y reconciliación? </a:t>
            </a:r>
          </a:p>
          <a:p>
            <a:pPr marL="448056" indent="-384048" algn="just" fontAlgn="auto">
              <a:spcAft>
                <a:spcPts val="0"/>
              </a:spcAft>
              <a:buFont typeface="Wingdings 2"/>
              <a:buChar char=""/>
              <a:defRPr/>
            </a:pPr>
            <a:r>
              <a:rPr lang="es-ES" dirty="0">
                <a:solidFill>
                  <a:srgbClr val="FFFF00"/>
                </a:solidFill>
              </a:rPr>
              <a:t>Tal proceso funciona de manera similar tanto para quien sufre una ofensa como para quien la comete. La rabia se ha acumulado en los corazones de ambos y los dos no pueden evitar expresarla, sino por medio de la violencia.</a:t>
            </a:r>
            <a:endParaRPr lang="es-CO" dirty="0">
              <a:solidFill>
                <a:srgbClr val="FFFF00"/>
              </a:solidFill>
            </a:endParaRPr>
          </a:p>
          <a:p>
            <a:pPr marL="448056" indent="-384048" algn="just" fontAlgn="auto">
              <a:spcAft>
                <a:spcPts val="0"/>
              </a:spcAft>
              <a:buFont typeface="Wingdings 2"/>
              <a:buNone/>
              <a:defRPr/>
            </a:pPr>
            <a:endParaRPr lang="es-CO" dirty="0">
              <a:solidFill>
                <a:srgbClr val="FFFF00"/>
              </a:solidFill>
            </a:endParaRPr>
          </a:p>
          <a:p>
            <a:pPr marL="448056" indent="-384048" algn="just" fontAlgn="auto">
              <a:spcAft>
                <a:spcPts val="0"/>
              </a:spcAft>
              <a:buFont typeface="Wingdings 2"/>
              <a:buChar char=""/>
              <a:defRPr/>
            </a:pPr>
            <a:r>
              <a:rPr lang="es-ES" dirty="0">
                <a:solidFill>
                  <a:srgbClr val="FFFF00"/>
                </a:solidFill>
              </a:rPr>
              <a:t>El camino de la reconciliación es complejo y delicado. Tiene que ver con elementos cognitivos, emotivos, comportamentales y espirituales de la persona involucrada. Requiere elementos operacionales mínimos: crear un ambiente seguro, contar la historia (catarsis) y volver a social</a:t>
            </a:r>
            <a:r>
              <a:rPr lang="es-ES" dirty="0"/>
              <a:t>i</a:t>
            </a:r>
            <a:r>
              <a:rPr lang="es-ES" dirty="0">
                <a:solidFill>
                  <a:srgbClr val="FFFF00"/>
                </a:solidFill>
              </a:rPr>
              <a:t>zar</a:t>
            </a:r>
            <a:r>
              <a:rPr lang="es-ES" dirty="0"/>
              <a:t>.</a:t>
            </a:r>
            <a:r>
              <a:rPr lang="es-ES" dirty="0">
                <a:solidFill>
                  <a:srgbClr val="FFFF00"/>
                </a:solidFill>
              </a:rPr>
              <a:t>(Judith Herman)</a:t>
            </a:r>
            <a:endParaRPr lang="es-CO" dirty="0"/>
          </a:p>
          <a:p>
            <a:pPr marL="448056" indent="-384048" fontAlgn="auto">
              <a:spcAft>
                <a:spcPts val="0"/>
              </a:spcAft>
              <a:buFont typeface="Wingdings 2"/>
              <a:buNone/>
              <a:defRPr/>
            </a:pPr>
            <a:endParaRPr lang="es-CO" dirty="0"/>
          </a:p>
          <a:p>
            <a:pPr marL="448056" indent="-384048"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fontAlgn="auto">
              <a:spcAft>
                <a:spcPts val="0"/>
              </a:spcAft>
              <a:defRPr/>
            </a:pPr>
            <a:r>
              <a:rPr lang="es-ES" dirty="0">
                <a:solidFill>
                  <a:schemeClr val="accent1">
                    <a:tint val="83000"/>
                    <a:satMod val="150000"/>
                  </a:schemeClr>
                </a:solidFill>
              </a:rPr>
              <a:t>¿Qué es y qué no es el perdón…?</a:t>
            </a: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1600200"/>
            <a:ext cx="8229600" cy="5257800"/>
          </a:xfrm>
        </p:spPr>
        <p:txBody>
          <a:bodyPr>
            <a:normAutofit fontScale="40000" lnSpcReduction="20000"/>
          </a:bodyPr>
          <a:lstStyle/>
          <a:p>
            <a:pPr marL="64008" indent="0" algn="just" fontAlgn="auto">
              <a:spcAft>
                <a:spcPts val="0"/>
              </a:spcAft>
              <a:buNone/>
              <a:defRPr/>
            </a:pPr>
            <a:endParaRPr lang="es-CO" dirty="0">
              <a:solidFill>
                <a:srgbClr val="FFFF00"/>
              </a:solidFill>
            </a:endParaRPr>
          </a:p>
          <a:p>
            <a:pPr marL="448056" indent="-384048" algn="just" fontAlgn="auto">
              <a:spcAft>
                <a:spcPts val="0"/>
              </a:spcAft>
              <a:buFont typeface="Wingdings 2"/>
              <a:buChar char=""/>
              <a:defRPr/>
            </a:pPr>
            <a:r>
              <a:rPr lang="es-ES" sz="5100" dirty="0">
                <a:solidFill>
                  <a:srgbClr val="FFFF00"/>
                </a:solidFill>
              </a:rPr>
              <a:t>Perdonar:  disposición a abandonar el derecho al resentimiento, al juicio negativo, a la conducta indiferente hacia quien nos haya ofendido injustamente, cultivando actitudes de compasión y bondad con tales personas (R. </a:t>
            </a:r>
            <a:r>
              <a:rPr lang="es-ES" sz="5100" dirty="0" err="1">
                <a:solidFill>
                  <a:srgbClr val="FFFF00"/>
                </a:solidFill>
              </a:rPr>
              <a:t>Enright</a:t>
            </a:r>
            <a:endParaRPr lang="es-CO" sz="5100" dirty="0">
              <a:solidFill>
                <a:srgbClr val="FFFF00"/>
              </a:solidFill>
            </a:endParaRPr>
          </a:p>
          <a:p>
            <a:pPr marL="448056" indent="-384048" algn="just" fontAlgn="auto">
              <a:spcAft>
                <a:spcPts val="0"/>
              </a:spcAft>
              <a:buFont typeface="Wingdings 2"/>
              <a:buChar char=""/>
              <a:defRPr/>
            </a:pPr>
            <a:r>
              <a:rPr lang="es-ES" sz="5100" dirty="0">
                <a:solidFill>
                  <a:srgbClr val="FFFF00"/>
                </a:solidFill>
              </a:rPr>
              <a:t>Perdonar es más que aceptar o tolerar la injusticia…, mucho más que frenar la rabia y el dolor que deriva de una ofensa.</a:t>
            </a:r>
            <a:endParaRPr lang="es-CO" sz="5100" dirty="0">
              <a:solidFill>
                <a:srgbClr val="FFFF00"/>
              </a:solidFill>
            </a:endParaRPr>
          </a:p>
          <a:p>
            <a:pPr marL="448056" indent="-384048" algn="just" fontAlgn="auto">
              <a:spcAft>
                <a:spcPts val="0"/>
              </a:spcAft>
              <a:buFont typeface="Wingdings 2"/>
              <a:buChar char=""/>
              <a:defRPr/>
            </a:pPr>
            <a:r>
              <a:rPr lang="es-ES" sz="5100" dirty="0">
                <a:solidFill>
                  <a:srgbClr val="FFFF00"/>
                </a:solidFill>
              </a:rPr>
              <a:t>Perdonar no significa en absoluto olvidar, sino recordar con otros ojos. El perdón se convierte en el modo más inteligente y sabio de administrar la "memoria ingrata", constituida por todas las inevitables limitaciones y ofensas causadas por nuestro prójimo con el paso del tiempo.  </a:t>
            </a:r>
          </a:p>
          <a:p>
            <a:pPr marL="448056" indent="-384048" algn="just" fontAlgn="auto">
              <a:spcAft>
                <a:spcPts val="0"/>
              </a:spcAft>
              <a:buFont typeface="Wingdings 2"/>
              <a:buChar char=""/>
              <a:defRPr/>
            </a:pPr>
            <a:r>
              <a:rPr lang="es-ES" sz="5100" dirty="0">
                <a:solidFill>
                  <a:srgbClr val="FFFF00"/>
                </a:solidFill>
              </a:rPr>
              <a:t>En el cristianismo, el sacramento de la Eucaristía constituye un poderoso ejercicio de "administración del recuerdo". "Hagan esto en memoria mía", dice Jesús. Es la memoria triste de un asesinato transformada en memoria que redime</a:t>
            </a:r>
            <a:r>
              <a:rPr lang="es-ES" sz="3200" dirty="0">
                <a:solidFill>
                  <a:srgbClr val="FFFF00"/>
                </a:solidFill>
              </a:rPr>
              <a:t>.</a:t>
            </a:r>
            <a:endParaRPr lang="es-CO" sz="3200" dirty="0">
              <a:solidFill>
                <a:srgbClr val="FFFF00"/>
              </a:solidFill>
            </a:endParaRPr>
          </a:p>
          <a:p>
            <a:pPr marL="448056" indent="-384048"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fontAlgn="auto">
              <a:spcAft>
                <a:spcPts val="0"/>
              </a:spcAft>
              <a:defRPr/>
            </a:pPr>
            <a:r>
              <a:rPr lang="es-ES" dirty="0">
                <a:solidFill>
                  <a:schemeClr val="accent1">
                    <a:tint val="83000"/>
                    <a:satMod val="150000"/>
                  </a:schemeClr>
                </a:solidFill>
              </a:rPr>
              <a:t>¿Qué es y qué no es el perdón…?</a:t>
            </a: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1600200"/>
            <a:ext cx="8229600" cy="5257800"/>
          </a:xfrm>
        </p:spPr>
        <p:txBody>
          <a:bodyPr>
            <a:normAutofit fontScale="85000" lnSpcReduction="20000"/>
          </a:bodyPr>
          <a:lstStyle/>
          <a:p>
            <a:pPr marL="448056" indent="-384048" algn="just" fontAlgn="auto">
              <a:spcAft>
                <a:spcPts val="0"/>
              </a:spcAft>
              <a:buFont typeface="Wingdings 2"/>
              <a:buChar char=""/>
              <a:defRPr/>
            </a:pPr>
            <a:r>
              <a:rPr lang="es-ES" dirty="0">
                <a:solidFill>
                  <a:srgbClr val="FFFF00"/>
                </a:solidFill>
              </a:rPr>
              <a:t>Perdonar no significa condonar la injusticia. </a:t>
            </a:r>
          </a:p>
          <a:p>
            <a:pPr marL="448056" indent="-384048" algn="just" fontAlgn="auto">
              <a:spcAft>
                <a:spcPts val="0"/>
              </a:spcAft>
              <a:buFont typeface="Wingdings 2"/>
              <a:buChar char=""/>
              <a:defRPr/>
            </a:pPr>
            <a:r>
              <a:rPr lang="es-ES" dirty="0">
                <a:solidFill>
                  <a:srgbClr val="FFFF00"/>
                </a:solidFill>
              </a:rPr>
              <a:t>Las instituciones de la justicia deben aplicar las leyes en vigor en cada país.  </a:t>
            </a:r>
          </a:p>
          <a:p>
            <a:pPr marL="448056" indent="-384048" algn="just" fontAlgn="auto">
              <a:spcAft>
                <a:spcPts val="0"/>
              </a:spcAft>
              <a:buFont typeface="Wingdings 2"/>
              <a:buChar char=""/>
              <a:defRPr/>
            </a:pPr>
            <a:r>
              <a:rPr lang="es-ES" dirty="0">
                <a:solidFill>
                  <a:srgbClr val="FFFF00"/>
                </a:solidFill>
              </a:rPr>
              <a:t>El perdón es un ejercicio personal de limpieza interior y de catarsis que sirve para volver a encontrar el bienestar, pero también para evitar los excesos y la escalada de violencia a través de la espiral de la venganza. </a:t>
            </a:r>
          </a:p>
          <a:p>
            <a:pPr marL="448056" indent="-384048" algn="just" fontAlgn="auto">
              <a:spcAft>
                <a:spcPts val="0"/>
              </a:spcAft>
              <a:buFont typeface="Wingdings 2"/>
              <a:buChar char=""/>
              <a:defRPr/>
            </a:pPr>
            <a:r>
              <a:rPr lang="es-ES" dirty="0">
                <a:solidFill>
                  <a:srgbClr val="FFFF00"/>
                </a:solidFill>
              </a:rPr>
              <a:t>Los gobiernos pueden conceder amnistías e indultos. Pero el perdón es y será privilegio exclusivo de las víctimas. </a:t>
            </a:r>
          </a:p>
          <a:p>
            <a:pPr marL="448056" indent="-384048" algn="just" fontAlgn="auto">
              <a:spcAft>
                <a:spcPts val="0"/>
              </a:spcAft>
              <a:buFont typeface="Wingdings 2"/>
              <a:buChar char=""/>
              <a:defRPr/>
            </a:pPr>
            <a:r>
              <a:rPr lang="es-ES" dirty="0">
                <a:solidFill>
                  <a:srgbClr val="FFFF00"/>
                </a:solidFill>
              </a:rPr>
              <a:t>Como el amor, el perdón, concierne a la intimidad del ser y no puede ser reglamentado en el plano jurídico.</a:t>
            </a:r>
            <a:endParaRPr lang="es-CO" dirty="0">
              <a:solidFill>
                <a:srgbClr val="FFFF00"/>
              </a:solidFill>
            </a:endParaRPr>
          </a:p>
          <a:p>
            <a:pPr marL="448056" indent="-384048"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fontAlgn="auto">
              <a:spcAft>
                <a:spcPts val="0"/>
              </a:spcAft>
              <a:defRPr/>
            </a:pPr>
            <a:r>
              <a:rPr lang="es-ES" dirty="0">
                <a:solidFill>
                  <a:schemeClr val="accent1">
                    <a:tint val="83000"/>
                    <a:satMod val="150000"/>
                  </a:schemeClr>
                </a:solidFill>
              </a:rPr>
              <a:t>Higiene del alma</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1196974"/>
            <a:ext cx="8229600" cy="5544393"/>
          </a:xfrm>
        </p:spPr>
        <p:txBody>
          <a:bodyPr>
            <a:normAutofit fontScale="70000" lnSpcReduction="20000"/>
          </a:bodyPr>
          <a:lstStyle/>
          <a:p>
            <a:pPr marL="448056" indent="-384048" algn="just" fontAlgn="auto">
              <a:spcAft>
                <a:spcPts val="0"/>
              </a:spcAft>
              <a:buFont typeface="Wingdings 2"/>
              <a:buChar char=""/>
              <a:defRPr/>
            </a:pPr>
            <a:r>
              <a:rPr lang="es-ES" sz="3300" dirty="0">
                <a:solidFill>
                  <a:srgbClr val="FFFF00"/>
                </a:solidFill>
              </a:rPr>
              <a:t>La experiencia en la cultura del perdón y la reconciliación enseña que quienes sufren una gran ofensa son golpeadas en tres puntos: la confianza en ellos mismos, el significado de la propia vida y la capacidad de socializar. </a:t>
            </a:r>
          </a:p>
          <a:p>
            <a:pPr marL="448056" indent="-384048" algn="just" fontAlgn="auto">
              <a:spcAft>
                <a:spcPts val="0"/>
              </a:spcAft>
              <a:buFont typeface="Wingdings 2"/>
              <a:buChar char=""/>
              <a:defRPr/>
            </a:pPr>
            <a:r>
              <a:rPr lang="es-ES" sz="3300" dirty="0">
                <a:solidFill>
                  <a:srgbClr val="FFFF00"/>
                </a:solidFill>
              </a:rPr>
              <a:t>Las relaciones sociales, para las personas, son como un espejo. La ofensa rompe dicho espejo y las víctimas empiezan a no reconocerse, hasta perder la propia identidad y la confianza en ellos mismos. Llega luego el momento en el que las víctimas se apartan, perdiendo así la capacidad de socializar. Un ultraje, pues, resquebraja directamente el "capital social" de las personas que lo sufren. </a:t>
            </a:r>
          </a:p>
          <a:p>
            <a:pPr marL="448056" indent="-384048" algn="just" fontAlgn="auto">
              <a:spcAft>
                <a:spcPts val="0"/>
              </a:spcAft>
              <a:buFont typeface="Wingdings 2"/>
              <a:buChar char=""/>
              <a:defRPr/>
            </a:pPr>
            <a:r>
              <a:rPr lang="es-ES" sz="3300" dirty="0">
                <a:solidFill>
                  <a:srgbClr val="FFFF00"/>
                </a:solidFill>
              </a:rPr>
              <a:t>El perdón, por el contrario, permite la reconstrucción y la recuperación de ese capital y de aquella fuerza social. Mediante el perdón el “</a:t>
            </a:r>
            <a:r>
              <a:rPr lang="es-ES" sz="3300" i="1" dirty="0">
                <a:solidFill>
                  <a:srgbClr val="FFFF00"/>
                </a:solidFill>
              </a:rPr>
              <a:t>homo sapiens” </a:t>
            </a:r>
            <a:r>
              <a:rPr lang="es-ES" sz="3300" dirty="0">
                <a:solidFill>
                  <a:srgbClr val="FFFF00"/>
                </a:solidFill>
              </a:rPr>
              <a:t>se convierte en el “</a:t>
            </a:r>
            <a:r>
              <a:rPr lang="es-ES" sz="3300" i="1" dirty="0">
                <a:solidFill>
                  <a:srgbClr val="FFFF00"/>
                </a:solidFill>
              </a:rPr>
              <a:t>homo </a:t>
            </a:r>
            <a:r>
              <a:rPr lang="es-ES" sz="3300" i="1" dirty="0" err="1">
                <a:solidFill>
                  <a:srgbClr val="FFFF00"/>
                </a:solidFill>
              </a:rPr>
              <a:t>reparans</a:t>
            </a:r>
            <a:r>
              <a:rPr lang="es-ES" sz="3300" i="1" dirty="0">
                <a:solidFill>
                  <a:srgbClr val="FFFF00"/>
                </a:solidFill>
              </a:rPr>
              <a:t>”.</a:t>
            </a:r>
            <a:endParaRPr lang="es-CO" sz="3300" dirty="0">
              <a:solidFill>
                <a:srgbClr val="FFFF00"/>
              </a:solidFill>
            </a:endParaRPr>
          </a:p>
          <a:p>
            <a:pPr marL="448056" indent="-384048"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5887"/>
            <a:ext cx="8229600" cy="792833"/>
          </a:xfrm>
        </p:spPr>
        <p:txBody>
          <a:bodyPr>
            <a:normAutofit fontScale="90000"/>
          </a:bodyPr>
          <a:lstStyle/>
          <a:p>
            <a:pPr marL="484632" fontAlgn="auto">
              <a:spcAft>
                <a:spcPts val="0"/>
              </a:spcAft>
              <a:defRPr/>
            </a:pPr>
            <a:r>
              <a:rPr lang="es-ES" dirty="0">
                <a:solidFill>
                  <a:schemeClr val="accent1">
                    <a:tint val="83000"/>
                    <a:satMod val="150000"/>
                  </a:schemeClr>
                </a:solidFill>
              </a:rPr>
              <a:t>Higiene del alma</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3" name="2 Marcador de contenido"/>
          <p:cNvSpPr>
            <a:spLocks noGrp="1"/>
          </p:cNvSpPr>
          <p:nvPr>
            <p:ph idx="1"/>
          </p:nvPr>
        </p:nvSpPr>
        <p:spPr>
          <a:xfrm>
            <a:off x="179512" y="692696"/>
            <a:ext cx="8712968" cy="6049417"/>
          </a:xfrm>
        </p:spPr>
        <p:txBody>
          <a:bodyPr>
            <a:noAutofit/>
          </a:bodyPr>
          <a:lstStyle/>
          <a:p>
            <a:pPr marL="448056" indent="-384048" algn="just" fontAlgn="auto">
              <a:spcAft>
                <a:spcPts val="0"/>
              </a:spcAft>
              <a:buFont typeface="Wingdings 2"/>
              <a:buChar char=""/>
              <a:defRPr/>
            </a:pPr>
            <a:r>
              <a:rPr lang="es-ES" sz="2000" dirty="0">
                <a:solidFill>
                  <a:srgbClr val="FFFF00"/>
                </a:solidFill>
              </a:rPr>
              <a:t>Las heridas y enfermedades pueden infectar el cuerpo, llegando a contagiar a los demás. Las ofensas producen una infección moral que y acaba por aislar a las personas y a los grupos. </a:t>
            </a:r>
          </a:p>
          <a:p>
            <a:pPr marL="448056" indent="-384048" algn="just" fontAlgn="auto">
              <a:spcAft>
                <a:spcPts val="0"/>
              </a:spcAft>
              <a:buFont typeface="Wingdings 2"/>
              <a:buChar char=""/>
              <a:defRPr/>
            </a:pPr>
            <a:r>
              <a:rPr lang="es-ES" sz="2000" dirty="0">
                <a:solidFill>
                  <a:srgbClr val="FFFF00"/>
                </a:solidFill>
              </a:rPr>
              <a:t>El perdón es “higiene para el alma”. “Con el perdón no se anula la ofensa, sino el efecto distorsionador de la relación con la víctima, para que ésta no siga perjudicando la propia autoestima“. </a:t>
            </a:r>
            <a:endParaRPr lang="es-CO" sz="2000" dirty="0">
              <a:solidFill>
                <a:srgbClr val="FFFF00"/>
              </a:solidFill>
            </a:endParaRPr>
          </a:p>
          <a:p>
            <a:pPr marL="448056" indent="-384048" algn="just" fontAlgn="auto">
              <a:spcAft>
                <a:spcPts val="0"/>
              </a:spcAft>
              <a:buFont typeface="Wingdings 2"/>
              <a:buChar char=""/>
              <a:defRPr/>
            </a:pPr>
            <a:r>
              <a:rPr lang="es-ES" sz="2000" b="1" dirty="0">
                <a:solidFill>
                  <a:srgbClr val="FFFF00"/>
                </a:solidFill>
              </a:rPr>
              <a:t>P</a:t>
            </a:r>
            <a:r>
              <a:rPr lang="es-ES" sz="2000" b="1" i="1" dirty="0">
                <a:solidFill>
                  <a:srgbClr val="FFFF00"/>
                </a:solidFill>
              </a:rPr>
              <a:t>uede haber perdón sin reconciliación, </a:t>
            </a:r>
            <a:r>
              <a:rPr lang="es-ES" sz="2000" b="1" dirty="0">
                <a:solidFill>
                  <a:srgbClr val="FFFF00"/>
                </a:solidFill>
              </a:rPr>
              <a:t>pero no reconciliación sin perdón</a:t>
            </a:r>
            <a:r>
              <a:rPr lang="es-ES" sz="2000" dirty="0">
                <a:solidFill>
                  <a:srgbClr val="FFFF00"/>
                </a:solidFill>
              </a:rPr>
              <a:t>. El ejercicio del perdón hace posible el ejercicio de la reconciliación. </a:t>
            </a:r>
          </a:p>
          <a:p>
            <a:pPr marL="448056" indent="-384048" algn="just" fontAlgn="auto">
              <a:spcAft>
                <a:spcPts val="0"/>
              </a:spcAft>
              <a:buFont typeface="Wingdings 2"/>
              <a:buChar char=""/>
              <a:defRPr/>
            </a:pPr>
            <a:r>
              <a:rPr lang="es-ES" sz="2000" dirty="0">
                <a:solidFill>
                  <a:srgbClr val="FFFF00"/>
                </a:solidFill>
              </a:rPr>
              <a:t>A veces la reconciliación, no es ni aconsejable. Proponer la reconciliación a una joven violada por el padre es exponerla a una revictimización. Para esta persona, el ejercicio del perdón será reconfortante, pero no así el proceso de reconciliación, es decir, el encuentro con el padre autor de la violencia. </a:t>
            </a:r>
          </a:p>
          <a:p>
            <a:pPr marL="448056" indent="-384048" algn="just" fontAlgn="auto">
              <a:spcAft>
                <a:spcPts val="0"/>
              </a:spcAft>
              <a:buFont typeface="Wingdings 2"/>
              <a:buChar char=""/>
              <a:defRPr/>
            </a:pPr>
            <a:r>
              <a:rPr lang="es-ES" sz="1600" dirty="0">
                <a:solidFill>
                  <a:srgbClr val="FFFF00"/>
                </a:solidFill>
              </a:rPr>
              <a:t>Hay quienes han perdido seres queridos a causa de la violencia;  la mayoría, así lo deseara, no podría saber con quién reconciliarse. En estos casos no puede haber reconciliación. </a:t>
            </a:r>
          </a:p>
          <a:p>
            <a:pPr marL="448056" indent="-384048" algn="just" fontAlgn="auto">
              <a:spcAft>
                <a:spcPts val="0"/>
              </a:spcAft>
              <a:buFont typeface="Wingdings 2"/>
              <a:buChar char=""/>
              <a:defRPr/>
            </a:pPr>
            <a:r>
              <a:rPr lang="es-ES" sz="1600" dirty="0">
                <a:solidFill>
                  <a:srgbClr val="FFFF00"/>
                </a:solidFill>
              </a:rPr>
              <a:t>El perdón es un ejercicio de higiene personal. La reconciliación, en cambio, es el camino hacia quien nos ha ofendido.  </a:t>
            </a:r>
            <a:endParaRPr lang="es-CO" sz="1600"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936104"/>
          </a:xfrm>
        </p:spPr>
        <p:txBody>
          <a:bodyPr>
            <a:normAutofit fontScale="90000"/>
          </a:bodyPr>
          <a:lstStyle/>
          <a:p>
            <a:pPr marL="484632" fontAlgn="auto">
              <a:spcAft>
                <a:spcPts val="0"/>
              </a:spcAft>
              <a:defRPr/>
            </a:pPr>
            <a:br>
              <a:rPr lang="es-ES" dirty="0">
                <a:solidFill>
                  <a:schemeClr val="accent1">
                    <a:tint val="83000"/>
                    <a:satMod val="150000"/>
                  </a:schemeClr>
                </a:solidFill>
              </a:rPr>
            </a:br>
            <a:r>
              <a:rPr lang="es-ES" dirty="0">
                <a:solidFill>
                  <a:schemeClr val="accent1">
                    <a:tint val="83000"/>
                    <a:satMod val="150000"/>
                  </a:schemeClr>
                </a:solidFill>
              </a:rPr>
              <a:t>Higiene del alma</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908050"/>
            <a:ext cx="8229600" cy="5761038"/>
          </a:xfrm>
        </p:spPr>
        <p:txBody>
          <a:bodyPr/>
          <a:lstStyle/>
          <a:p>
            <a:pPr algn="just"/>
            <a:r>
              <a:rPr lang="es-ES" sz="1800" dirty="0">
                <a:solidFill>
                  <a:srgbClr val="FFFF00"/>
                </a:solidFill>
              </a:rPr>
              <a:t>Ofensor y ofendido, tarde que temprano se sienten "sucios". Ambos caen en la oscuridad y en la noche. Esa oscuridad y ese sentido de suciedad del alma repercuten de diversas maneras en la vida de los individuos y de la colectividad.</a:t>
            </a:r>
            <a:endParaRPr lang="es-CO" sz="1800" dirty="0">
              <a:solidFill>
                <a:srgbClr val="FFFF00"/>
              </a:solidFill>
            </a:endParaRPr>
          </a:p>
          <a:p>
            <a:pPr algn="just"/>
            <a:r>
              <a:rPr lang="es-ES" sz="1800" dirty="0">
                <a:solidFill>
                  <a:srgbClr val="FFFF00"/>
                </a:solidFill>
              </a:rPr>
              <a:t>La rabia, el rencor y el deseo de venganza producen enfermedades que perjudican el desarrollo normal de las personas y de las comunidades. </a:t>
            </a:r>
          </a:p>
          <a:p>
            <a:pPr algn="just"/>
            <a:r>
              <a:rPr lang="es-ES" sz="1800" dirty="0">
                <a:solidFill>
                  <a:srgbClr val="FFFF00"/>
                </a:solidFill>
              </a:rPr>
              <a:t>La economía política y la psicología social demuestran que el desarrollo económico y social de los grupos humanos están comprometidos por el impacto destructivo de la "memoria ingrata" transmitida colectivamente. Ejemplo: indígenas, afros e inmigrantes se  transmiten con frecuencia narraciones cargadas de dolor a través de cantos, danzas, poesías, música, cuentos. Este dolor pasa de generación en generación con consecuencias devastadoras. </a:t>
            </a:r>
          </a:p>
          <a:p>
            <a:pPr algn="just"/>
            <a:r>
              <a:rPr lang="es-ES" sz="1800" dirty="0">
                <a:solidFill>
                  <a:srgbClr val="FFFF00"/>
                </a:solidFill>
              </a:rPr>
              <a:t>Para resolver los problemas de pobreza y de violencia se necesita antes curar del trauma colectivo del que han sido y siguen siendo víctimas. El trauma mal manejado hace que las personas y las colectividades permanezcan "congeladas“, paralizadas. </a:t>
            </a:r>
          </a:p>
          <a:p>
            <a:pPr algn="just"/>
            <a:r>
              <a:rPr lang="es-ES" sz="1800" dirty="0">
                <a:solidFill>
                  <a:srgbClr val="FFFF00"/>
                </a:solidFill>
              </a:rPr>
              <a:t>Los pobres con rabia son doblemente víctimas.</a:t>
            </a:r>
            <a:endParaRPr lang="es-CO" sz="1800" dirty="0">
              <a:solidFill>
                <a:srgbClr val="FFFF00"/>
              </a:solidFill>
            </a:endParaRPr>
          </a:p>
          <a:p>
            <a:pPr algn="just"/>
            <a:endParaRPr lang="es-CO" sz="2000"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fontAlgn="auto">
              <a:spcAft>
                <a:spcPts val="0"/>
              </a:spcAft>
              <a:defRPr/>
            </a:pPr>
            <a:r>
              <a:rPr lang="es-ES" dirty="0">
                <a:solidFill>
                  <a:schemeClr val="accent1">
                    <a:tint val="83000"/>
                    <a:satMod val="150000"/>
                  </a:schemeClr>
                </a:solidFill>
              </a:rPr>
              <a:t>Higiene del alma</a:t>
            </a: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1341438"/>
            <a:ext cx="8229600" cy="5111750"/>
          </a:xfrm>
        </p:spPr>
        <p:txBody>
          <a:bodyPr>
            <a:normAutofit fontScale="62500" lnSpcReduction="20000"/>
          </a:bodyPr>
          <a:lstStyle/>
          <a:p>
            <a:pPr marL="448056" indent="-384048" algn="just" fontAlgn="auto">
              <a:spcAft>
                <a:spcPts val="0"/>
              </a:spcAft>
              <a:buFont typeface="Wingdings 2"/>
              <a:buChar char=""/>
              <a:defRPr/>
            </a:pPr>
            <a:r>
              <a:rPr lang="es-ES" sz="3400" dirty="0">
                <a:solidFill>
                  <a:srgbClr val="FFFF00"/>
                </a:solidFill>
              </a:rPr>
              <a:t>La oscuridad golpea también a los ofensores. </a:t>
            </a:r>
          </a:p>
          <a:p>
            <a:pPr marL="448056" indent="-384048" algn="just" fontAlgn="auto">
              <a:spcAft>
                <a:spcPts val="0"/>
              </a:spcAft>
              <a:buFont typeface="Wingdings 2"/>
              <a:buChar char=""/>
              <a:defRPr/>
            </a:pPr>
            <a:r>
              <a:rPr lang="es-ES" sz="3400" dirty="0">
                <a:solidFill>
                  <a:srgbClr val="FFFF00"/>
                </a:solidFill>
              </a:rPr>
              <a:t>Los paramilitares, antes de ser extraditados a los EEUU confesaron haber cometido muchos homicidios. Después de la confesión, todos tenían un aspecto diferente, sombrío, carente de identidad. </a:t>
            </a:r>
          </a:p>
          <a:p>
            <a:pPr marL="448056" indent="-384048" algn="just" fontAlgn="auto">
              <a:spcAft>
                <a:spcPts val="0"/>
              </a:spcAft>
              <a:buFont typeface="Wingdings 2"/>
              <a:buChar char=""/>
              <a:defRPr/>
            </a:pPr>
            <a:r>
              <a:rPr lang="es-ES" sz="3400" dirty="0">
                <a:solidFill>
                  <a:srgbClr val="FFFF00"/>
                </a:solidFill>
              </a:rPr>
              <a:t>Miles en Colombia han acumulado rabia a causa del dolor y el horror que estos hombres provocaron. </a:t>
            </a:r>
          </a:p>
          <a:p>
            <a:pPr marL="448056" indent="-384048" algn="just" fontAlgn="auto">
              <a:spcAft>
                <a:spcPts val="0"/>
              </a:spcAft>
              <a:buFont typeface="Wingdings 2"/>
              <a:buChar char=""/>
              <a:defRPr/>
            </a:pPr>
            <a:r>
              <a:rPr lang="es-ES" sz="3400" dirty="0">
                <a:solidFill>
                  <a:srgbClr val="FFFF00"/>
                </a:solidFill>
              </a:rPr>
              <a:t>¿Cuáles serán sus niveles de amargura, de mal humor y  de tristeza?. Les pasa a todos los criminales:  sufren por haber matado seres indefensos y sufren, día y noche,  porque los ojos suplicantes de sus víctimas a punto de ser asesinadas les quedaron grabados en la memoria. </a:t>
            </a:r>
          </a:p>
          <a:p>
            <a:pPr marL="448056" indent="-384048" algn="just" fontAlgn="auto">
              <a:spcAft>
                <a:spcPts val="0"/>
              </a:spcAft>
              <a:buFont typeface="Wingdings 2"/>
              <a:buChar char=""/>
              <a:defRPr/>
            </a:pPr>
            <a:r>
              <a:rPr lang="es-ES" sz="3400" dirty="0">
                <a:solidFill>
                  <a:srgbClr val="FFFF00"/>
                </a:solidFill>
              </a:rPr>
              <a:t>Tanto el agresor como la víctima viven una noche oscura y larga...</a:t>
            </a:r>
            <a:endParaRPr lang="es-CO" sz="3400" dirty="0">
              <a:solidFill>
                <a:srgbClr val="FFFF00"/>
              </a:solidFill>
            </a:endParaRPr>
          </a:p>
          <a:p>
            <a:pPr marL="448056" indent="-384048" algn="just"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marL="484632" fontAlgn="auto">
              <a:spcAft>
                <a:spcPts val="0"/>
              </a:spcAft>
              <a:defRPr/>
            </a:pPr>
            <a:br>
              <a:rPr lang="es-ES" sz="3100" b="1" dirty="0">
                <a:solidFill>
                  <a:schemeClr val="accent1">
                    <a:tint val="83000"/>
                    <a:satMod val="150000"/>
                  </a:schemeClr>
                </a:solidFill>
              </a:rPr>
            </a:br>
            <a:r>
              <a:rPr lang="es-ES" sz="3100" b="1" dirty="0">
                <a:solidFill>
                  <a:schemeClr val="accent1">
                    <a:tint val="83000"/>
                    <a:satMod val="150000"/>
                  </a:schemeClr>
                </a:solidFill>
              </a:rPr>
              <a:t>De la oscuridad a la luz mediante la narración </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1412875"/>
            <a:ext cx="8229600" cy="4713288"/>
          </a:xfrm>
        </p:spPr>
        <p:txBody>
          <a:bodyPr>
            <a:normAutofit fontScale="62500" lnSpcReduction="20000"/>
          </a:bodyPr>
          <a:lstStyle/>
          <a:p>
            <a:pPr marL="448056" indent="-384048" algn="just" fontAlgn="auto">
              <a:spcAft>
                <a:spcPts val="0"/>
              </a:spcAft>
              <a:buFont typeface="Wingdings 2"/>
              <a:buChar char=""/>
              <a:defRPr/>
            </a:pPr>
            <a:r>
              <a:rPr lang="es-ES" sz="3200" dirty="0">
                <a:solidFill>
                  <a:srgbClr val="FFFF00"/>
                </a:solidFill>
              </a:rPr>
              <a:t>¿Cómo pasar de la oscuridad a la luz? Momento importante del camino hacia el perdón y la reconciliación. </a:t>
            </a:r>
          </a:p>
          <a:p>
            <a:pPr marL="448056" indent="-384048" algn="just" fontAlgn="auto">
              <a:spcAft>
                <a:spcPts val="0"/>
              </a:spcAft>
              <a:buFont typeface="Wingdings 2"/>
              <a:buChar char=""/>
              <a:defRPr/>
            </a:pPr>
            <a:r>
              <a:rPr lang="es-ES" sz="3200" dirty="0">
                <a:solidFill>
                  <a:srgbClr val="FFFF00"/>
                </a:solidFill>
              </a:rPr>
              <a:t>Contamos con el recurso milagroso de la palabra. Más temprano que tarde el opresor y la víctima necesitarán contar la historia de sus pecados y de sus traumas. Necesitarán ejercitar la palabra creadora.</a:t>
            </a:r>
            <a:endParaRPr lang="es-CO" sz="3200" dirty="0">
              <a:solidFill>
                <a:srgbClr val="FFFF00"/>
              </a:solidFill>
            </a:endParaRPr>
          </a:p>
          <a:p>
            <a:pPr marL="448056" indent="-384048" algn="just" fontAlgn="auto">
              <a:spcAft>
                <a:spcPts val="0"/>
              </a:spcAft>
              <a:buFont typeface="Wingdings 2"/>
              <a:buChar char=""/>
              <a:defRPr/>
            </a:pPr>
            <a:r>
              <a:rPr lang="es-ES" sz="3200" dirty="0">
                <a:solidFill>
                  <a:srgbClr val="FFFF00"/>
                </a:solidFill>
              </a:rPr>
              <a:t>Facilitar un ambiente seguro para contar la propia historia es uno de los secretos del éxito para quien desee trabajar sobre el perdón y la reconciliación. </a:t>
            </a:r>
          </a:p>
          <a:p>
            <a:pPr marL="448056" indent="-384048" algn="just" fontAlgn="auto">
              <a:spcAft>
                <a:spcPts val="0"/>
              </a:spcAft>
              <a:buFont typeface="Wingdings 2"/>
              <a:buChar char=""/>
              <a:defRPr/>
            </a:pPr>
            <a:r>
              <a:rPr lang="es-ES" sz="3200" dirty="0">
                <a:solidFill>
                  <a:srgbClr val="FFFF00"/>
                </a:solidFill>
              </a:rPr>
              <a:t>Contar la historia en grupos pequeños, de manera estrictamente confidencial, es un ejercicio de catarsis. Es la higiene del alma, tan indispensable como la que hacemos a diario en nuestro cuerpo. Es el paso de la suciedad a la limpieza. Es la liberación del pasado para proyectarse al futuro. </a:t>
            </a:r>
          </a:p>
          <a:p>
            <a:pPr marL="448056" indent="-384048" algn="just" fontAlgn="auto">
              <a:spcAft>
                <a:spcPts val="0"/>
              </a:spcAft>
              <a:buFont typeface="Wingdings 2"/>
              <a:buChar char=""/>
              <a:defRPr/>
            </a:pPr>
            <a:r>
              <a:rPr lang="es-ES" sz="3200" dirty="0">
                <a:solidFill>
                  <a:srgbClr val="FFFF00"/>
                </a:solidFill>
              </a:rPr>
              <a:t>Relatar la historia ayuda de manera poderosa a iluminar los acontecimientos, ordenarlos y controlados.</a:t>
            </a:r>
            <a:endParaRPr lang="es-CO" sz="3200" dirty="0">
              <a:solidFill>
                <a:srgbClr val="FFFF00"/>
              </a:solidFill>
            </a:endParaRPr>
          </a:p>
          <a:p>
            <a:pPr marL="448056" indent="-384048"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marL="484632" fontAlgn="auto">
              <a:spcAft>
                <a:spcPts val="0"/>
              </a:spcAft>
              <a:defRPr/>
            </a:pPr>
            <a:br>
              <a:rPr lang="es-ES" sz="3600" b="1" dirty="0">
                <a:solidFill>
                  <a:schemeClr val="accent1">
                    <a:tint val="83000"/>
                    <a:satMod val="150000"/>
                  </a:schemeClr>
                </a:solidFill>
              </a:rPr>
            </a:br>
            <a:r>
              <a:rPr lang="es-ES" sz="3600" b="1" dirty="0">
                <a:solidFill>
                  <a:schemeClr val="accent1">
                    <a:tint val="83000"/>
                    <a:satMod val="150000"/>
                  </a:schemeClr>
                </a:solidFill>
              </a:rPr>
              <a:t>De la oscuridad a la luz mediante la narración </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1882775"/>
            <a:ext cx="8229600" cy="4572000"/>
          </a:xfrm>
        </p:spPr>
        <p:txBody>
          <a:bodyPr>
            <a:normAutofit fontScale="47500" lnSpcReduction="20000"/>
          </a:bodyPr>
          <a:lstStyle/>
          <a:p>
            <a:pPr marL="448056" indent="-384048" algn="just" fontAlgn="auto">
              <a:spcAft>
                <a:spcPts val="0"/>
              </a:spcAft>
              <a:buFont typeface="Wingdings 2"/>
              <a:buChar char=""/>
              <a:defRPr/>
            </a:pPr>
            <a:r>
              <a:rPr lang="es-ES" sz="4000" dirty="0">
                <a:solidFill>
                  <a:srgbClr val="FFFF00"/>
                </a:solidFill>
              </a:rPr>
              <a:t>La </a:t>
            </a:r>
            <a:r>
              <a:rPr lang="es-ES" sz="4000" dirty="0" err="1">
                <a:solidFill>
                  <a:srgbClr val="FFFF00"/>
                </a:solidFill>
              </a:rPr>
              <a:t>resignificación</a:t>
            </a:r>
            <a:r>
              <a:rPr lang="es-ES" sz="4000" dirty="0">
                <a:solidFill>
                  <a:srgbClr val="FFFF00"/>
                </a:solidFill>
              </a:rPr>
              <a:t> de lo sucedido permite la construcción de nuevas narraciones, la transformación de la "memoria ingrata" en "memoria grata".</a:t>
            </a:r>
            <a:endParaRPr lang="es-CO" sz="4000" dirty="0">
              <a:solidFill>
                <a:srgbClr val="FFFF00"/>
              </a:solidFill>
            </a:endParaRPr>
          </a:p>
          <a:p>
            <a:pPr marL="448056" indent="-384048" algn="just" fontAlgn="auto">
              <a:spcAft>
                <a:spcPts val="0"/>
              </a:spcAft>
              <a:buFont typeface="Wingdings 2"/>
              <a:buChar char=""/>
              <a:defRPr/>
            </a:pPr>
            <a:r>
              <a:rPr lang="es-ES" sz="4000" dirty="0">
                <a:solidFill>
                  <a:srgbClr val="FFFF00"/>
                </a:solidFill>
              </a:rPr>
              <a:t>Podemos dar un nuevo sentido a los acontecimientos, así sean los más trágicos. Creamos historias y a través de ellas explicamos lo que sucedió</a:t>
            </a:r>
            <a:r>
              <a:rPr lang="es-ES" sz="4000">
                <a:solidFill>
                  <a:srgbClr val="FFFF00"/>
                </a:solidFill>
              </a:rPr>
              <a:t>, haciendo más </a:t>
            </a:r>
            <a:r>
              <a:rPr lang="es-ES" sz="4000" dirty="0">
                <a:solidFill>
                  <a:srgbClr val="FFFF00"/>
                </a:solidFill>
              </a:rPr>
              <a:t>soportable lo insufrible. </a:t>
            </a:r>
          </a:p>
          <a:p>
            <a:pPr marL="448056" indent="-384048" algn="just" fontAlgn="auto">
              <a:spcAft>
                <a:spcPts val="0"/>
              </a:spcAft>
              <a:buFont typeface="Wingdings 2"/>
              <a:buChar char=""/>
              <a:defRPr/>
            </a:pPr>
            <a:r>
              <a:rPr lang="es-ES" sz="4000" dirty="0">
                <a:solidFill>
                  <a:srgbClr val="FFFF00"/>
                </a:solidFill>
              </a:rPr>
              <a:t>A veces no lo logramos porque la rabia y el deseo de venganza nos superan. Nuestras narraciones, se convierten en perpetuación de la "memoria ingrata", del sinsentido y del dolor. Estas narraciones son "tóxicas". No curan las heridas. siguen haciéndolas sangrar. </a:t>
            </a:r>
          </a:p>
          <a:p>
            <a:pPr marL="448056" indent="-384048" algn="just" fontAlgn="auto">
              <a:spcAft>
                <a:spcPts val="0"/>
              </a:spcAft>
              <a:buFont typeface="Wingdings 2"/>
              <a:buChar char=""/>
              <a:defRPr/>
            </a:pPr>
            <a:r>
              <a:rPr lang="es-ES" sz="4000" dirty="0">
                <a:solidFill>
                  <a:srgbClr val="FFFF00"/>
                </a:solidFill>
              </a:rPr>
              <a:t>Estas narraciones </a:t>
            </a:r>
            <a:r>
              <a:rPr lang="es-ES" sz="4000" dirty="0" err="1">
                <a:solidFill>
                  <a:srgbClr val="FFFF00"/>
                </a:solidFill>
              </a:rPr>
              <a:t>postrauma</a:t>
            </a:r>
            <a:r>
              <a:rPr lang="es-ES" sz="4000" dirty="0">
                <a:solidFill>
                  <a:srgbClr val="FFFF00"/>
                </a:solidFill>
              </a:rPr>
              <a:t> dañan nuestra salud individual y la salud de la colectividad, porque el significado que les damos son tanto o más traumatizantes que la agresión misma que está a la base. Estas historias debilitan la vitalidad y el "capital social" de las personas y de los grupos humanos que las transmiten de generación en generación.</a:t>
            </a:r>
            <a:endParaRPr lang="es-CO" sz="4000" dirty="0">
              <a:solidFill>
                <a:srgbClr val="FFFF00"/>
              </a:solidFill>
            </a:endParaRPr>
          </a:p>
          <a:p>
            <a:pPr marL="448056" indent="-384048"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fontAlgn="auto">
              <a:spcAft>
                <a:spcPts val="0"/>
              </a:spcAft>
              <a:defRPr/>
            </a:pPr>
            <a:r>
              <a:rPr lang="es-ES" sz="3200" b="1" dirty="0">
                <a:solidFill>
                  <a:schemeClr val="accent1">
                    <a:tint val="83000"/>
                    <a:satMod val="150000"/>
                  </a:schemeClr>
                </a:solidFill>
              </a:rPr>
              <a:t>De la oscuridad a la luz mediante la narración</a:t>
            </a:r>
            <a:endParaRPr lang="es-CO" sz="3200" dirty="0">
              <a:solidFill>
                <a:schemeClr val="accent1">
                  <a:tint val="83000"/>
                  <a:satMod val="150000"/>
                </a:schemeClr>
              </a:solidFill>
            </a:endParaRPr>
          </a:p>
        </p:txBody>
      </p:sp>
      <p:sp>
        <p:nvSpPr>
          <p:cNvPr id="3" name="2 Marcador de contenido"/>
          <p:cNvSpPr>
            <a:spLocks noGrp="1"/>
          </p:cNvSpPr>
          <p:nvPr>
            <p:ph idx="1"/>
          </p:nvPr>
        </p:nvSpPr>
        <p:spPr>
          <a:xfrm>
            <a:off x="457200" y="1412875"/>
            <a:ext cx="8229600" cy="5445125"/>
          </a:xfrm>
        </p:spPr>
        <p:txBody>
          <a:bodyPr>
            <a:normAutofit fontScale="32500" lnSpcReduction="20000"/>
          </a:bodyPr>
          <a:lstStyle/>
          <a:p>
            <a:pPr marL="448056" indent="-384048" algn="just" fontAlgn="auto">
              <a:spcAft>
                <a:spcPts val="0"/>
              </a:spcAft>
              <a:buFont typeface="Wingdings 2"/>
              <a:buChar char=""/>
              <a:defRPr/>
            </a:pPr>
            <a:r>
              <a:rPr lang="es-ES" sz="5500" dirty="0">
                <a:solidFill>
                  <a:srgbClr val="FFFF00"/>
                </a:solidFill>
              </a:rPr>
              <a:t>Pasar de la oscuridad a la luz significa transformar el sentido de lo que somos, curar la relación con nosotros mismos, haciendo así más fáciles nuevas relaciones con los demás. </a:t>
            </a:r>
          </a:p>
          <a:p>
            <a:pPr marL="448056" indent="-384048" algn="just" fontAlgn="auto">
              <a:spcAft>
                <a:spcPts val="0"/>
              </a:spcAft>
              <a:buFont typeface="Wingdings 2"/>
              <a:buChar char=""/>
              <a:defRPr/>
            </a:pPr>
            <a:r>
              <a:rPr lang="es-ES" sz="5500" dirty="0">
                <a:solidFill>
                  <a:srgbClr val="FFFF00"/>
                </a:solidFill>
              </a:rPr>
              <a:t>Las víctimas y los ofensores deben dejar atrás la marca o la identidad negativa que ellos mismos se imponen cuando ofenden o son ofendidos.  Las víctimas de violencia sexual, necesitan perdonarse porque se sienten culpables de no haber sido capaces de frenar la violencia contra ellos; el violador ha de perdonarse por haberse rebajado a niveles tan inhumanos. </a:t>
            </a:r>
          </a:p>
          <a:p>
            <a:pPr marL="448056" indent="-384048" algn="just" fontAlgn="auto">
              <a:spcAft>
                <a:spcPts val="0"/>
              </a:spcAft>
              <a:buFont typeface="Wingdings 2"/>
              <a:buChar char=""/>
              <a:defRPr/>
            </a:pPr>
            <a:r>
              <a:rPr lang="es-ES" sz="5500" dirty="0">
                <a:solidFill>
                  <a:srgbClr val="FFFF00"/>
                </a:solidFill>
              </a:rPr>
              <a:t>Necesitarán ayuda para recordar: merecen respeto. Permanecer encerrados en el trauma significa negar la dignidad y la grandeza humanas. Significa bloquear el crecimiento individual y colectivo. </a:t>
            </a:r>
          </a:p>
          <a:p>
            <a:pPr marL="448056" indent="-384048" algn="just" fontAlgn="auto">
              <a:spcAft>
                <a:spcPts val="0"/>
              </a:spcAft>
              <a:buFont typeface="Wingdings 2"/>
              <a:buChar char=""/>
              <a:defRPr/>
            </a:pPr>
            <a:r>
              <a:rPr lang="es-ES" sz="5500" dirty="0">
                <a:solidFill>
                  <a:srgbClr val="FFFF00"/>
                </a:solidFill>
              </a:rPr>
              <a:t>No perdonar es aislarse espiritualmente. Equivale a perder el sentido más profundo de la existencia. Una acción es perdonada a causa de la dignidad de su autor.</a:t>
            </a:r>
          </a:p>
          <a:p>
            <a:pPr marL="448056" indent="-384048" algn="just" fontAlgn="auto">
              <a:spcAft>
                <a:spcPts val="0"/>
              </a:spcAft>
              <a:buFont typeface="Wingdings 2"/>
              <a:buChar char=""/>
              <a:defRPr/>
            </a:pPr>
            <a:r>
              <a:rPr lang="es-ES" sz="5500" dirty="0">
                <a:solidFill>
                  <a:srgbClr val="FFFF00"/>
                </a:solidFill>
              </a:rPr>
              <a:t> Pasar de la oscuridad a la luz contando la historia del dolor o de la ofensa es un proceso que le restituye el significado a la vida. !Es higiene del alma!. </a:t>
            </a:r>
          </a:p>
          <a:p>
            <a:pPr marL="448056" indent="-384048" algn="just" fontAlgn="auto">
              <a:spcAft>
                <a:spcPts val="0"/>
              </a:spcAft>
              <a:buFont typeface="Wingdings 2"/>
              <a:buChar char=""/>
              <a:defRPr/>
            </a:pPr>
            <a:r>
              <a:rPr lang="es-ES" sz="5500" dirty="0">
                <a:solidFill>
                  <a:srgbClr val="FFFF00"/>
                </a:solidFill>
              </a:rPr>
              <a:t>Es esto lo que necesitan  las víctimas del conflicto armado y quizá todos nosotros. Los Evangelios son iluminadores: la Palabra se hizo carne y habita en medio de nosotros.  Palabra de vida.  Palabra que cura. </a:t>
            </a:r>
            <a:endParaRPr lang="es-CO" sz="5500" dirty="0">
              <a:solidFill>
                <a:srgbClr val="FFFF00"/>
              </a:solidFill>
            </a:endParaRPr>
          </a:p>
          <a:p>
            <a:pPr marL="448056" indent="-384048"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fontAlgn="auto">
              <a:spcAft>
                <a:spcPts val="0"/>
              </a:spcAft>
              <a:defRPr/>
            </a:pPr>
            <a:r>
              <a:rPr lang="es-ES" dirty="0">
                <a:solidFill>
                  <a:schemeClr val="accent1">
                    <a:tint val="83000"/>
                    <a:satMod val="150000"/>
                  </a:schemeClr>
                </a:solidFill>
              </a:rPr>
              <a:t>La política del perdón</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1412875"/>
            <a:ext cx="8362950" cy="5256213"/>
          </a:xfrm>
        </p:spPr>
        <p:txBody>
          <a:bodyPr>
            <a:normAutofit fontScale="47500" lnSpcReduction="20000"/>
          </a:bodyPr>
          <a:lstStyle/>
          <a:p>
            <a:pPr marL="448056" indent="-384048" algn="just" fontAlgn="auto">
              <a:spcAft>
                <a:spcPts val="0"/>
              </a:spcAft>
              <a:buFont typeface="Wingdings 2"/>
              <a:buChar char=""/>
              <a:defRPr/>
            </a:pPr>
            <a:r>
              <a:rPr lang="es-ES" sz="4200" dirty="0">
                <a:solidFill>
                  <a:srgbClr val="FFFF00"/>
                </a:solidFill>
              </a:rPr>
              <a:t>¿Cultura política del perdón y de la reconciliación?; </a:t>
            </a:r>
          </a:p>
          <a:p>
            <a:pPr marL="448056" indent="-384048" algn="just" fontAlgn="auto">
              <a:spcAft>
                <a:spcPts val="0"/>
              </a:spcAft>
              <a:buFont typeface="Wingdings 2"/>
              <a:buChar char=""/>
              <a:defRPr/>
            </a:pPr>
            <a:r>
              <a:rPr lang="es-ES" sz="4200" dirty="0">
                <a:solidFill>
                  <a:srgbClr val="FFFF00"/>
                </a:solidFill>
              </a:rPr>
              <a:t>¿Qué hace que el perdón sea un ejercicio político? </a:t>
            </a:r>
          </a:p>
          <a:p>
            <a:pPr marL="448056" indent="-384048" algn="just" fontAlgn="auto">
              <a:spcAft>
                <a:spcPts val="0"/>
              </a:spcAft>
              <a:buFont typeface="Wingdings 2"/>
              <a:buChar char=""/>
              <a:defRPr/>
            </a:pPr>
            <a:r>
              <a:rPr lang="es-ES" sz="4200" dirty="0">
                <a:solidFill>
                  <a:srgbClr val="FFFF00"/>
                </a:solidFill>
              </a:rPr>
              <a:t>El perdón ha sido relegado al ámbito religioso, emocional o terapéutico; al ámbito de lo personal o, de lo interpersonal. </a:t>
            </a:r>
          </a:p>
          <a:p>
            <a:pPr marL="448056" indent="-384048" algn="just" fontAlgn="auto">
              <a:spcAft>
                <a:spcPts val="0"/>
              </a:spcAft>
              <a:buFont typeface="Wingdings 2"/>
              <a:buChar char=""/>
              <a:defRPr/>
            </a:pPr>
            <a:r>
              <a:rPr lang="es-ES" sz="4200" dirty="0">
                <a:solidFill>
                  <a:srgbClr val="FFFF00"/>
                </a:solidFill>
              </a:rPr>
              <a:t>Perdón y reconciliación son temas de la “</a:t>
            </a:r>
            <a:r>
              <a:rPr lang="es-ES" sz="4200" i="1" dirty="0">
                <a:solidFill>
                  <a:srgbClr val="FFFF00"/>
                </a:solidFill>
              </a:rPr>
              <a:t>res pública”, de</a:t>
            </a:r>
            <a:r>
              <a:rPr lang="es-ES" sz="4200" dirty="0">
                <a:solidFill>
                  <a:srgbClr val="FFFF00"/>
                </a:solidFill>
              </a:rPr>
              <a:t> la política.</a:t>
            </a:r>
            <a:endParaRPr lang="es-CO" sz="4200" dirty="0">
              <a:solidFill>
                <a:srgbClr val="FFFF00"/>
              </a:solidFill>
            </a:endParaRPr>
          </a:p>
          <a:p>
            <a:pPr marL="448056" indent="-384048" algn="just" fontAlgn="auto">
              <a:spcAft>
                <a:spcPts val="0"/>
              </a:spcAft>
              <a:buFont typeface="Wingdings 2"/>
              <a:buChar char=""/>
              <a:defRPr/>
            </a:pPr>
            <a:r>
              <a:rPr lang="es-ES" sz="4200" dirty="0">
                <a:solidFill>
                  <a:srgbClr val="FFFF00"/>
                </a:solidFill>
              </a:rPr>
              <a:t>Son dos facultades políticas esenciales del ser humano, a saber: la facultad de formular y mantener promesas (pactos) con los demás; y la facultad de perdonar y de ser perdonado (H </a:t>
            </a:r>
            <a:r>
              <a:rPr lang="es-ES" sz="4200" dirty="0" err="1">
                <a:solidFill>
                  <a:srgbClr val="FFFF00"/>
                </a:solidFill>
              </a:rPr>
              <a:t>Arendt</a:t>
            </a:r>
            <a:r>
              <a:rPr lang="es-ES" sz="4200" dirty="0">
                <a:solidFill>
                  <a:srgbClr val="FFFF00"/>
                </a:solidFill>
              </a:rPr>
              <a:t>). Estos actos, son políticos porque fundamentan la voluntad de "vivir” junto con los demás…. </a:t>
            </a:r>
          </a:p>
          <a:p>
            <a:pPr marL="448056" indent="-384048" algn="just" fontAlgn="auto">
              <a:spcAft>
                <a:spcPts val="0"/>
              </a:spcAft>
              <a:buFont typeface="Wingdings 2"/>
              <a:buChar char=""/>
              <a:defRPr/>
            </a:pPr>
            <a:r>
              <a:rPr lang="es-ES" sz="4200" dirty="0">
                <a:solidFill>
                  <a:srgbClr val="FFFF00"/>
                </a:solidFill>
              </a:rPr>
              <a:t>El perdón no sólo es </a:t>
            </a:r>
            <a:r>
              <a:rPr lang="es-ES" sz="4200" i="1" dirty="0">
                <a:solidFill>
                  <a:srgbClr val="FFFF00"/>
                </a:solidFill>
              </a:rPr>
              <a:t>posible </a:t>
            </a:r>
            <a:r>
              <a:rPr lang="es-ES" sz="4200" dirty="0">
                <a:solidFill>
                  <a:srgbClr val="FFFF00"/>
                </a:solidFill>
              </a:rPr>
              <a:t>en el ámbito político, sino </a:t>
            </a:r>
            <a:r>
              <a:rPr lang="es-ES" sz="4200" i="1" dirty="0">
                <a:solidFill>
                  <a:srgbClr val="FFFF00"/>
                </a:solidFill>
              </a:rPr>
              <a:t>esencial.</a:t>
            </a:r>
            <a:r>
              <a:rPr lang="es-ES" sz="4200" dirty="0">
                <a:solidFill>
                  <a:srgbClr val="FFFF00"/>
                </a:solidFill>
              </a:rPr>
              <a:t> El ámbito político es nuestro mundo común, intersubjetivo, caracterizado por una pluralidad de actores, cuyo valor reside aún en su </a:t>
            </a:r>
            <a:r>
              <a:rPr lang="es-ES" sz="4200" i="1" dirty="0">
                <a:solidFill>
                  <a:srgbClr val="FFFF00"/>
                </a:solidFill>
              </a:rPr>
              <a:t>vulnerabilidad. </a:t>
            </a:r>
            <a:r>
              <a:rPr lang="es-ES" sz="4200" dirty="0">
                <a:solidFill>
                  <a:srgbClr val="FFFF00"/>
                </a:solidFill>
              </a:rPr>
              <a:t>En un mundo en el que todos tienen la libertad de actuar, pero en el cual los actos de las personas no son </a:t>
            </a:r>
            <a:r>
              <a:rPr lang="es-ES" sz="4200" i="1" dirty="0">
                <a:solidFill>
                  <a:srgbClr val="FFFF00"/>
                </a:solidFill>
              </a:rPr>
              <a:t>soberanos, </a:t>
            </a:r>
            <a:r>
              <a:rPr lang="es-ES" sz="4200" dirty="0">
                <a:solidFill>
                  <a:srgbClr val="FFFF00"/>
                </a:solidFill>
              </a:rPr>
              <a:t>porque de alguna manera son influenciados por los demás, el conflicto es inevitable (</a:t>
            </a:r>
            <a:r>
              <a:rPr lang="es-ES" sz="4200" dirty="0" err="1">
                <a:solidFill>
                  <a:srgbClr val="FFFF00"/>
                </a:solidFill>
              </a:rPr>
              <a:t>Arendt</a:t>
            </a:r>
            <a:r>
              <a:rPr lang="es-ES" sz="4200" dirty="0">
                <a:solidFill>
                  <a:srgbClr val="FFFF00"/>
                </a:solidFill>
              </a:rPr>
              <a:t>).</a:t>
            </a:r>
            <a:endParaRPr lang="es-CO" sz="4200" dirty="0">
              <a:solidFill>
                <a:srgbClr val="FFFF00"/>
              </a:solidFill>
            </a:endParaRPr>
          </a:p>
          <a:p>
            <a:pPr marL="448056" indent="-384048" fontAlgn="auto">
              <a:spcAft>
                <a:spcPts val="0"/>
              </a:spcAft>
              <a:buFont typeface="Wingdings 2"/>
              <a:buChar char=""/>
              <a:defRPr/>
            </a:pPr>
            <a:endParaRPr lang="es-CO" dirty="0">
              <a:solidFill>
                <a:srgbClr val="FFFF00"/>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 calcmode="lin" valueType="num">
                                      <p:cBhvr additive="base">
                                        <p:cTn id="4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additive="base">
                                        <p:cTn id="4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3">
                                            <p:txEl>
                                              <p:pRg st="4" end="4"/>
                                            </p:txEl>
                                          </p:spTgt>
                                        </p:tgtEl>
                                        <p:attrNameLst>
                                          <p:attrName>style.visibility</p:attrName>
                                        </p:attrNameLst>
                                      </p:cBhvr>
                                      <p:to>
                                        <p:strVal val="visible"/>
                                      </p:to>
                                    </p:set>
                                    <p:anim calcmode="lin" valueType="num">
                                      <p:cBhvr additive="base">
                                        <p:cTn id="5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3">
                                            <p:txEl>
                                              <p:pRg st="5" end="5"/>
                                            </p:txEl>
                                          </p:spTgt>
                                        </p:tgtEl>
                                        <p:attrNameLst>
                                          <p:attrName>style.visibility</p:attrName>
                                        </p:attrNameLst>
                                      </p:cBhvr>
                                      <p:to>
                                        <p:strVal val="visible"/>
                                      </p:to>
                                    </p:set>
                                    <p:anim calcmode="lin" valueType="num">
                                      <p:cBhvr additive="base">
                                        <p:cTn id="6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marL="484632" fontAlgn="auto">
              <a:spcAft>
                <a:spcPts val="0"/>
              </a:spcAft>
              <a:defRPr/>
            </a:pPr>
            <a:br>
              <a:rPr lang="es-ES" dirty="0">
                <a:solidFill>
                  <a:schemeClr val="accent1">
                    <a:tint val="83000"/>
                    <a:satMod val="150000"/>
                  </a:schemeClr>
                </a:solidFill>
              </a:rPr>
            </a:br>
            <a:r>
              <a:rPr lang="es-ES" dirty="0">
                <a:solidFill>
                  <a:schemeClr val="accent1">
                    <a:tint val="83000"/>
                    <a:satMod val="150000"/>
                  </a:schemeClr>
                </a:solidFill>
              </a:rPr>
              <a:t>La decisión del perdón</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1341438"/>
            <a:ext cx="8229600" cy="5256212"/>
          </a:xfrm>
        </p:spPr>
        <p:txBody>
          <a:bodyPr>
            <a:normAutofit fontScale="62500" lnSpcReduction="20000"/>
          </a:bodyPr>
          <a:lstStyle/>
          <a:p>
            <a:pPr marL="448056" indent="-384048" algn="just" fontAlgn="auto">
              <a:spcAft>
                <a:spcPts val="0"/>
              </a:spcAft>
              <a:buFont typeface="Wingdings 2"/>
              <a:buChar char=""/>
              <a:defRPr/>
            </a:pPr>
            <a:r>
              <a:rPr lang="es-ES" dirty="0">
                <a:solidFill>
                  <a:srgbClr val="FFFF00"/>
                </a:solidFill>
              </a:rPr>
              <a:t>El siguiente paso en el camino hacia el perdón es decidir perdonar. No se trata nunca de una decisión calculada. Ningún individuo ultrajado logra encontrar razones válidas para perdonar. </a:t>
            </a:r>
          </a:p>
          <a:p>
            <a:pPr marL="448056" indent="-384048" algn="just" fontAlgn="auto">
              <a:spcAft>
                <a:spcPts val="0"/>
              </a:spcAft>
              <a:buFont typeface="Wingdings 2"/>
              <a:buChar char=""/>
              <a:defRPr/>
            </a:pPr>
            <a:r>
              <a:rPr lang="es-ES" dirty="0">
                <a:solidFill>
                  <a:srgbClr val="FFFF00"/>
                </a:solidFill>
              </a:rPr>
              <a:t>El perdón es absolutamente irracional, así como absolutamente irracional es la violencia. La decisión de perdonar es posible solamente gracias a un "salto existencial" en el que no actúa ni la razón ni la lógica, sino el misterio. </a:t>
            </a:r>
          </a:p>
          <a:p>
            <a:pPr marL="448056" indent="-384048" algn="just" fontAlgn="auto">
              <a:spcAft>
                <a:spcPts val="0"/>
              </a:spcAft>
              <a:buFont typeface="Wingdings 2"/>
              <a:buChar char=""/>
              <a:defRPr/>
            </a:pPr>
            <a:r>
              <a:rPr lang="es-ES" dirty="0">
                <a:solidFill>
                  <a:srgbClr val="FFFF00"/>
                </a:solidFill>
              </a:rPr>
              <a:t>Es la dimensión de la espiritualidad y de la gracia en su máxima expresión. Es un don que se recibe y que se da al mismo tiempo. Por esto se llama per-</a:t>
            </a:r>
            <a:r>
              <a:rPr lang="es-ES" dirty="0" err="1">
                <a:solidFill>
                  <a:srgbClr val="FFFF00"/>
                </a:solidFill>
              </a:rPr>
              <a:t>dón</a:t>
            </a:r>
            <a:r>
              <a:rPr lang="es-ES" dirty="0">
                <a:solidFill>
                  <a:srgbClr val="FFFF00"/>
                </a:solidFill>
              </a:rPr>
              <a:t>. </a:t>
            </a:r>
            <a:endParaRPr lang="es-CO" dirty="0">
              <a:solidFill>
                <a:srgbClr val="FFFF00"/>
              </a:solidFill>
            </a:endParaRPr>
          </a:p>
          <a:p>
            <a:pPr marL="448056" indent="-384048" algn="just" fontAlgn="auto">
              <a:spcAft>
                <a:spcPts val="0"/>
              </a:spcAft>
              <a:buFont typeface="Wingdings 2"/>
              <a:buChar char=""/>
              <a:defRPr/>
            </a:pPr>
            <a:r>
              <a:rPr lang="es-ES" dirty="0">
                <a:solidFill>
                  <a:srgbClr val="FFFF00"/>
                </a:solidFill>
              </a:rPr>
              <a:t>Desde el momento mismo en el que la víctima decide y fija una fecha para perdonar comienza a experimentar cambios y recibe beneficios inesperados. </a:t>
            </a:r>
          </a:p>
          <a:p>
            <a:pPr marL="448056" indent="-384048" algn="just" fontAlgn="auto">
              <a:spcAft>
                <a:spcPts val="0"/>
              </a:spcAft>
              <a:buFont typeface="Wingdings 2"/>
              <a:buChar char=""/>
              <a:defRPr/>
            </a:pPr>
            <a:r>
              <a:rPr lang="es-ES" dirty="0">
                <a:solidFill>
                  <a:srgbClr val="FFFF00"/>
                </a:solidFill>
              </a:rPr>
              <a:t>Quien decide perdonar elige romper las cadenas de la memoria pasada y opta por un futuro completamente nuevo. Perdonar es construir una historia nueva.  Es un ejercicio de autonomía y libertad.</a:t>
            </a:r>
            <a:endParaRPr lang="es-CO" dirty="0">
              <a:solidFill>
                <a:srgbClr val="FFFF00"/>
              </a:solidFill>
            </a:endParaRPr>
          </a:p>
          <a:p>
            <a:pPr marL="448056" indent="-384048" algn="just" fontAlgn="auto">
              <a:spcAft>
                <a:spcPts val="0"/>
              </a:spcAft>
              <a:buFont typeface="Wingdings 2"/>
              <a:buChar char=""/>
              <a:defRPr/>
            </a:pPr>
            <a:r>
              <a:rPr lang="es-ES" dirty="0">
                <a:solidFill>
                  <a:srgbClr val="FFFF00"/>
                </a:solidFill>
              </a:rPr>
              <a:t> </a:t>
            </a:r>
            <a:endParaRPr lang="es-CO" dirty="0">
              <a:solidFill>
                <a:srgbClr val="FFFF00"/>
              </a:solidFill>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fontAlgn="auto">
              <a:spcAft>
                <a:spcPts val="0"/>
              </a:spcAft>
              <a:defRPr/>
            </a:pPr>
            <a:r>
              <a:rPr lang="es-ES" dirty="0">
                <a:solidFill>
                  <a:schemeClr val="accent1">
                    <a:tint val="83000"/>
                    <a:satMod val="150000"/>
                  </a:schemeClr>
                </a:solidFill>
              </a:rPr>
              <a:t>La decisión del perdón</a:t>
            </a: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1882774"/>
            <a:ext cx="8229600" cy="4975225"/>
          </a:xfrm>
        </p:spPr>
        <p:txBody>
          <a:bodyPr>
            <a:normAutofit fontScale="47500" lnSpcReduction="20000"/>
          </a:bodyPr>
          <a:lstStyle/>
          <a:p>
            <a:pPr marL="448056" indent="-384048" algn="just" fontAlgn="auto">
              <a:spcAft>
                <a:spcPts val="0"/>
              </a:spcAft>
              <a:buFont typeface="Wingdings 2"/>
              <a:buChar char=""/>
              <a:defRPr/>
            </a:pPr>
            <a:r>
              <a:rPr lang="es-ES" sz="3800" dirty="0">
                <a:solidFill>
                  <a:srgbClr val="FFFF00"/>
                </a:solidFill>
              </a:rPr>
              <a:t>¿Se trata de una decisión o de una opción?. Es diferente el contenido psicológico entre la palabra "opción" y el término "decisión". </a:t>
            </a:r>
          </a:p>
          <a:p>
            <a:pPr marL="448056" indent="-384048" algn="just" fontAlgn="auto">
              <a:spcAft>
                <a:spcPts val="0"/>
              </a:spcAft>
              <a:buFont typeface="Wingdings 2"/>
              <a:buChar char=""/>
              <a:defRPr/>
            </a:pPr>
            <a:r>
              <a:rPr lang="es-ES" sz="3800" dirty="0">
                <a:solidFill>
                  <a:srgbClr val="FFFF00"/>
                </a:solidFill>
              </a:rPr>
              <a:t>En cuanto opción, el perdón es una propuesta para el libre arbitrio; como decisión tiene un carácter imperativo. La decisión pertenece a las mismas víctimas, que comprenden la imposibilidad de vivir toda la vida condenadas a sufrir las consecuencias producidas por las ofensas. Shakespeare dice: ''Demostrar rencor y deseos de venganza es como tomar veneno y esperar que le haga daño a otro".</a:t>
            </a:r>
            <a:endParaRPr lang="es-CO" sz="3800" dirty="0">
              <a:solidFill>
                <a:srgbClr val="FFFF00"/>
              </a:solidFill>
            </a:endParaRPr>
          </a:p>
          <a:p>
            <a:pPr marL="448056" indent="-384048" algn="just" fontAlgn="auto">
              <a:spcAft>
                <a:spcPts val="0"/>
              </a:spcAft>
              <a:buFont typeface="Wingdings 2"/>
              <a:buChar char=""/>
              <a:defRPr/>
            </a:pPr>
            <a:r>
              <a:rPr lang="es-ES" sz="3800" dirty="0">
                <a:solidFill>
                  <a:srgbClr val="FFFF00"/>
                </a:solidFill>
              </a:rPr>
              <a:t>Quien perdona se cura, y al curarse, aumenta la potencia y la calidad de sus relaciones cotidianas.</a:t>
            </a:r>
            <a:endParaRPr lang="es-CO" sz="3800" dirty="0">
              <a:solidFill>
                <a:srgbClr val="FFFF00"/>
              </a:solidFill>
            </a:endParaRPr>
          </a:p>
          <a:p>
            <a:pPr marL="448056" indent="-384048" algn="just" fontAlgn="auto">
              <a:spcAft>
                <a:spcPts val="0"/>
              </a:spcAft>
              <a:buFont typeface="Wingdings 2"/>
              <a:buChar char=""/>
              <a:defRPr/>
            </a:pPr>
            <a:r>
              <a:rPr lang="es-ES" sz="3800" dirty="0">
                <a:solidFill>
                  <a:srgbClr val="FFFF00"/>
                </a:solidFill>
              </a:rPr>
              <a:t>La decisión de perdonar implica también la determinación de no buscar hacer justicia por sí mismo. Perdonar es aceptar que el castigo pertenece sólo a Dios y, al mismo tiempo, superar los códigos de honor y las leyes del talión para llegar a la cultura del amor. </a:t>
            </a:r>
          </a:p>
          <a:p>
            <a:pPr marL="448056" indent="-384048" algn="just" fontAlgn="auto">
              <a:spcAft>
                <a:spcPts val="0"/>
              </a:spcAft>
              <a:buFont typeface="Wingdings 2"/>
              <a:buChar char=""/>
              <a:defRPr/>
            </a:pPr>
            <a:r>
              <a:rPr lang="es-ES" sz="3800" dirty="0">
                <a:solidFill>
                  <a:srgbClr val="FFFF00"/>
                </a:solidFill>
              </a:rPr>
              <a:t>La decisión de perdonar exige, sin duda, un fuerte componente de sacrificio por parte de la víctima. Pero trae salud, liberación, paz profunda, porque vuelve sagrado lo que era profano.</a:t>
            </a:r>
            <a:endParaRPr lang="es-CO" sz="3800" dirty="0">
              <a:solidFill>
                <a:srgbClr val="FFFF00"/>
              </a:solidFill>
            </a:endParaRPr>
          </a:p>
          <a:p>
            <a:pPr marL="448056" indent="-384048"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713234"/>
          </a:xfrm>
        </p:spPr>
        <p:txBody>
          <a:bodyPr>
            <a:normAutofit fontScale="90000"/>
          </a:bodyPr>
          <a:lstStyle/>
          <a:p>
            <a:pPr marL="484632" fontAlgn="auto">
              <a:spcAft>
                <a:spcPts val="0"/>
              </a:spcAft>
              <a:defRPr/>
            </a:pPr>
            <a:r>
              <a:rPr lang="es-ES" dirty="0">
                <a:solidFill>
                  <a:schemeClr val="accent1">
                    <a:tint val="83000"/>
                    <a:satMod val="150000"/>
                  </a:schemeClr>
                </a:solidFill>
              </a:rPr>
              <a:t>La decisión del perdón</a:t>
            </a: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082" y="980728"/>
            <a:ext cx="8229600" cy="6092502"/>
          </a:xfrm>
        </p:spPr>
        <p:txBody>
          <a:bodyPr>
            <a:normAutofit fontScale="55000" lnSpcReduction="20000"/>
          </a:bodyPr>
          <a:lstStyle/>
          <a:p>
            <a:pPr marL="448056" indent="-384048" algn="just" fontAlgn="auto">
              <a:spcAft>
                <a:spcPts val="0"/>
              </a:spcAft>
              <a:buFont typeface="Wingdings 2"/>
              <a:buChar char=""/>
              <a:defRPr/>
            </a:pPr>
            <a:r>
              <a:rPr lang="es-ES" sz="3600" dirty="0">
                <a:solidFill>
                  <a:srgbClr val="FFFF00"/>
                </a:solidFill>
              </a:rPr>
              <a:t>La decisión de perdonar conlleva normalmente la mediación de alguien. A veces la mediación es indispensable. A nivel colectivo la presencia "mediática" de personajes carismáticos como Gandhi, </a:t>
            </a:r>
            <a:r>
              <a:rPr lang="es-ES" sz="3600" dirty="0" err="1">
                <a:solidFill>
                  <a:srgbClr val="FFFF00"/>
                </a:solidFill>
              </a:rPr>
              <a:t>Luther</a:t>
            </a:r>
            <a:r>
              <a:rPr lang="es-ES" sz="3600" dirty="0">
                <a:solidFill>
                  <a:srgbClr val="FFFF00"/>
                </a:solidFill>
              </a:rPr>
              <a:t> King o Mandela ha sido un instrumento para la "revolución de la paz" que realizaron en sus comunidades. </a:t>
            </a:r>
          </a:p>
          <a:p>
            <a:pPr marL="448056" indent="-384048" algn="just" fontAlgn="auto">
              <a:spcAft>
                <a:spcPts val="0"/>
              </a:spcAft>
              <a:buFont typeface="Wingdings 2"/>
              <a:buChar char=""/>
              <a:defRPr/>
            </a:pPr>
            <a:r>
              <a:rPr lang="es-ES" sz="3600" dirty="0">
                <a:solidFill>
                  <a:srgbClr val="FFFF00"/>
                </a:solidFill>
              </a:rPr>
              <a:t>Jesús es mediador para la reconciliación entre Dios y la humanidad; su mensaje de perdonar siempre y perdonar lo imperdonable se convierte en una necesidad ineludible para individuos y colectividades.  Jesús y su mensaje son una mediación de gracia para la humanidad entera. </a:t>
            </a:r>
            <a:endParaRPr lang="es-CO" sz="3600" dirty="0">
              <a:solidFill>
                <a:srgbClr val="FFFF00"/>
              </a:solidFill>
            </a:endParaRPr>
          </a:p>
          <a:p>
            <a:pPr marL="448056" indent="-384048" algn="just" fontAlgn="auto">
              <a:spcAft>
                <a:spcPts val="0"/>
              </a:spcAft>
              <a:buFont typeface="Wingdings 2"/>
              <a:buChar char=""/>
              <a:defRPr/>
            </a:pPr>
            <a:r>
              <a:rPr lang="es-ES" sz="3600" dirty="0">
                <a:solidFill>
                  <a:srgbClr val="FFFF00"/>
                </a:solidFill>
              </a:rPr>
              <a:t>Muchos beneficios experimentan quienes deciden perdonar, aunque no logren encontrarse con su agresor o aún sin manifestar tal exigencia. </a:t>
            </a:r>
          </a:p>
          <a:p>
            <a:pPr marL="448056" indent="-384048" algn="just" fontAlgn="auto">
              <a:spcAft>
                <a:spcPts val="0"/>
              </a:spcAft>
              <a:buFont typeface="Wingdings 2"/>
              <a:buChar char=""/>
              <a:defRPr/>
            </a:pPr>
            <a:r>
              <a:rPr lang="es-ES" sz="3600" dirty="0">
                <a:solidFill>
                  <a:srgbClr val="FFFF00"/>
                </a:solidFill>
              </a:rPr>
              <a:t>Antonio logró perdonar y así esté en una silla de ruedas, tiene una familia feliz. Logró recuperar a la mujer, a los hijos y a los amigos. Quien lo había herido fue condenado a cumplir su pena en una cárcel. Las leyes y el código penal no han hecho que camine de nuevo, pero, a través del perdón, logró curar las heridas de su alma, haciendo un regalo inestimable a sí mismo y a los suyos. Antonio es un ejemplo de los beneficios de la decisión de perdonar.</a:t>
            </a:r>
            <a:endParaRPr lang="es-CO" sz="3600" dirty="0">
              <a:solidFill>
                <a:srgbClr val="FFFF00"/>
              </a:solidFill>
            </a:endParaRPr>
          </a:p>
          <a:p>
            <a:pPr marL="448056" indent="-384048" algn="just"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normAutofit fontScale="90000"/>
          </a:bodyPr>
          <a:lstStyle/>
          <a:p>
            <a:pPr marL="484632" fontAlgn="auto">
              <a:spcAft>
                <a:spcPts val="0"/>
              </a:spcAft>
              <a:defRPr/>
            </a:pPr>
            <a:br>
              <a:rPr lang="es-ES" sz="3100" dirty="0">
                <a:solidFill>
                  <a:schemeClr val="accent1">
                    <a:tint val="83000"/>
                    <a:satMod val="150000"/>
                  </a:schemeClr>
                </a:solidFill>
              </a:rPr>
            </a:br>
            <a:r>
              <a:rPr lang="es-ES" sz="3100" dirty="0">
                <a:solidFill>
                  <a:schemeClr val="accent1">
                    <a:tint val="83000"/>
                    <a:satMod val="150000"/>
                  </a:schemeClr>
                </a:solidFill>
              </a:rPr>
              <a:t>Comprender al que ofende, desarrollar la compasión</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981075"/>
            <a:ext cx="8435280" cy="5688013"/>
          </a:xfrm>
        </p:spPr>
        <p:txBody>
          <a:bodyPr>
            <a:normAutofit fontScale="55000" lnSpcReduction="20000"/>
          </a:bodyPr>
          <a:lstStyle/>
          <a:p>
            <a:pPr marL="448056" indent="-384048" algn="just" fontAlgn="auto">
              <a:spcAft>
                <a:spcPts val="0"/>
              </a:spcAft>
              <a:buFont typeface="Wingdings 2"/>
              <a:buChar char=""/>
              <a:defRPr/>
            </a:pPr>
            <a:r>
              <a:rPr lang="es-ES" sz="4400" dirty="0">
                <a:solidFill>
                  <a:srgbClr val="FFFF00"/>
                </a:solidFill>
              </a:rPr>
              <a:t>Para llegar al perdón, tanto en el plano individual como en el social, es indispensable un tercer paso: comprender al autor de la ofensa. </a:t>
            </a:r>
          </a:p>
          <a:p>
            <a:pPr marL="448056" indent="-384048" algn="just" fontAlgn="auto">
              <a:spcAft>
                <a:spcPts val="0"/>
              </a:spcAft>
              <a:buFont typeface="Wingdings 2"/>
              <a:buChar char=""/>
              <a:defRPr/>
            </a:pPr>
            <a:r>
              <a:rPr lang="es-ES" sz="4400" dirty="0">
                <a:solidFill>
                  <a:srgbClr val="FFFF00"/>
                </a:solidFill>
              </a:rPr>
              <a:t>Para alcanzar a entender cómo los "ofensores" hayan podido llegar a cometer determinados actos es necesario comenzar a desarrollar la compasión respecto a ellos. No se trata de algo fácil</a:t>
            </a:r>
            <a:r>
              <a:rPr lang="es-MX" sz="4400" dirty="0">
                <a:solidFill>
                  <a:srgbClr val="FFFF00"/>
                </a:solidFill>
              </a:rPr>
              <a:t>… </a:t>
            </a:r>
            <a:endParaRPr lang="es-CO" sz="4400" dirty="0">
              <a:solidFill>
                <a:srgbClr val="FFFF00"/>
              </a:solidFill>
            </a:endParaRPr>
          </a:p>
          <a:p>
            <a:pPr marL="448056" indent="-384048" algn="just" fontAlgn="auto">
              <a:spcAft>
                <a:spcPts val="0"/>
              </a:spcAft>
              <a:buFont typeface="Wingdings 2"/>
              <a:buChar char=""/>
              <a:defRPr/>
            </a:pPr>
            <a:r>
              <a:rPr lang="es-ES" sz="4400" b="1" u="sng" dirty="0">
                <a:solidFill>
                  <a:srgbClr val="FFFF00"/>
                </a:solidFill>
              </a:rPr>
              <a:t>Las personas llegaban con los estómagos abiertos y se les extraían los intestinos. Luego se les cortaban las piernas, los brazos y la cabeza. Los cortes se hacían con machetes o cuchillos. Los órganos eran extraídos a mano limpia por nosotros que estábamos en prueba. Nos obligaban a hacerlo para que demostráramos nuestro valor y para enseñarnos cómo desaparecer a las personas. Las víctimas lloraban e imploraban que no las matáramos porque tenían familia. </a:t>
            </a:r>
            <a:r>
              <a:rPr lang="es-ES" sz="4400" dirty="0">
                <a:solidFill>
                  <a:srgbClr val="FFFF00"/>
                </a:solidFill>
              </a:rPr>
              <a:t>  Excombatiente de las (</a:t>
            </a:r>
            <a:r>
              <a:rPr lang="es-ES" sz="4400" dirty="0" err="1">
                <a:solidFill>
                  <a:srgbClr val="FFFF00"/>
                </a:solidFill>
              </a:rPr>
              <a:t>Auc</a:t>
            </a:r>
            <a:r>
              <a:rPr lang="es-ES" sz="4400" dirty="0">
                <a:solidFill>
                  <a:srgbClr val="FFFF00"/>
                </a:solidFill>
              </a:rPr>
              <a:t>). </a:t>
            </a:r>
            <a:endParaRPr lang="es-CO" sz="4400" dirty="0">
              <a:solidFill>
                <a:srgbClr val="FFFF00"/>
              </a:solidFill>
            </a:endParaRPr>
          </a:p>
          <a:p>
            <a:pPr marL="448056" indent="-384048"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fontScale="90000"/>
          </a:bodyPr>
          <a:lstStyle/>
          <a:p>
            <a:pPr marL="484632" fontAlgn="auto">
              <a:spcAft>
                <a:spcPts val="0"/>
              </a:spcAft>
              <a:defRPr/>
            </a:pPr>
            <a:br>
              <a:rPr lang="es-ES" sz="2700" dirty="0">
                <a:solidFill>
                  <a:schemeClr val="accent1">
                    <a:tint val="83000"/>
                    <a:satMod val="150000"/>
                  </a:schemeClr>
                </a:solidFill>
              </a:rPr>
            </a:br>
            <a:r>
              <a:rPr lang="es-ES" sz="3100" dirty="0">
                <a:solidFill>
                  <a:schemeClr val="accent1">
                    <a:tint val="83000"/>
                    <a:satMod val="150000"/>
                  </a:schemeClr>
                </a:solidFill>
              </a:rPr>
              <a:t>Comprender al que ofende, desarrollar la compasión</a:t>
            </a:r>
            <a:br>
              <a:rPr lang="es-CO" sz="3100" dirty="0">
                <a:solidFill>
                  <a:schemeClr val="accent1">
                    <a:tint val="83000"/>
                    <a:satMod val="150000"/>
                  </a:schemeClr>
                </a:solidFill>
              </a:rPr>
            </a:br>
            <a:endParaRPr lang="es-CO" sz="3100" dirty="0">
              <a:solidFill>
                <a:schemeClr val="accent1">
                  <a:tint val="83000"/>
                  <a:satMod val="150000"/>
                </a:schemeClr>
              </a:solidFill>
            </a:endParaRPr>
          </a:p>
        </p:txBody>
      </p:sp>
      <p:sp>
        <p:nvSpPr>
          <p:cNvPr id="3" name="2 Marcador de contenido"/>
          <p:cNvSpPr>
            <a:spLocks noGrp="1"/>
          </p:cNvSpPr>
          <p:nvPr>
            <p:ph idx="1"/>
          </p:nvPr>
        </p:nvSpPr>
        <p:spPr>
          <a:xfrm>
            <a:off x="457200" y="1052513"/>
            <a:ext cx="8229600" cy="5616575"/>
          </a:xfrm>
        </p:spPr>
        <p:txBody>
          <a:bodyPr>
            <a:normAutofit fontScale="62500" lnSpcReduction="20000"/>
          </a:bodyPr>
          <a:lstStyle/>
          <a:p>
            <a:pPr marL="448056" indent="-384048" algn="just" fontAlgn="auto">
              <a:spcAft>
                <a:spcPts val="0"/>
              </a:spcAft>
              <a:buFont typeface="Wingdings 2"/>
              <a:buChar char=""/>
              <a:defRPr/>
            </a:pPr>
            <a:r>
              <a:rPr lang="es-ES" sz="3200" dirty="0">
                <a:solidFill>
                  <a:srgbClr val="FFFF00"/>
                </a:solidFill>
              </a:rPr>
              <a:t>Las víctimas del conflicto armado no entienden ni comprenden que sea necesario ejercitarse en la compasión para emprender procesos auténticos de perdón y reconciliación. </a:t>
            </a:r>
          </a:p>
          <a:p>
            <a:pPr marL="448056" indent="-384048" algn="just" fontAlgn="auto">
              <a:spcAft>
                <a:spcPts val="0"/>
              </a:spcAft>
              <a:buFont typeface="Wingdings 2"/>
              <a:buChar char=""/>
              <a:defRPr/>
            </a:pPr>
            <a:r>
              <a:rPr lang="es-ES" sz="3200" dirty="0">
                <a:solidFill>
                  <a:srgbClr val="FFFF00"/>
                </a:solidFill>
              </a:rPr>
              <a:t>¿Es posible practicar la compasión ante crímenes tan horrendos, frente a los cuales lo natural es la rabia y el resentimiento? </a:t>
            </a:r>
          </a:p>
          <a:p>
            <a:pPr marL="448056" indent="-384048" algn="just" fontAlgn="auto">
              <a:spcAft>
                <a:spcPts val="0"/>
              </a:spcAft>
              <a:buFont typeface="Wingdings 2"/>
              <a:buChar char=""/>
              <a:defRPr/>
            </a:pPr>
            <a:r>
              <a:rPr lang="es-ES" sz="3200" dirty="0">
                <a:solidFill>
                  <a:srgbClr val="FFFF00"/>
                </a:solidFill>
              </a:rPr>
              <a:t>¿Pero acaso la rabia y el resentimiento no son una forma adicional de </a:t>
            </a:r>
            <a:r>
              <a:rPr lang="es-ES" sz="3200" dirty="0" err="1">
                <a:solidFill>
                  <a:srgbClr val="FFFF00"/>
                </a:solidFill>
              </a:rPr>
              <a:t>revictimización</a:t>
            </a:r>
            <a:r>
              <a:rPr lang="es-ES" sz="3200" dirty="0">
                <a:solidFill>
                  <a:srgbClr val="FFFF00"/>
                </a:solidFill>
              </a:rPr>
              <a:t> que puede prolongarse años y generaciones?</a:t>
            </a:r>
            <a:endParaRPr lang="es-CO" sz="3200" dirty="0">
              <a:solidFill>
                <a:srgbClr val="FFFF00"/>
              </a:solidFill>
            </a:endParaRPr>
          </a:p>
          <a:p>
            <a:pPr marL="448056" indent="-384048" algn="just" fontAlgn="auto">
              <a:spcAft>
                <a:spcPts val="0"/>
              </a:spcAft>
              <a:buFont typeface="Wingdings 2"/>
              <a:buChar char=""/>
              <a:defRPr/>
            </a:pPr>
            <a:r>
              <a:rPr lang="es-ES" sz="3200" dirty="0">
                <a:solidFill>
                  <a:srgbClr val="FFFF00"/>
                </a:solidFill>
              </a:rPr>
              <a:t>En un proceso de sanación del alma</a:t>
            </a:r>
            <a:r>
              <a:rPr lang="es-ES" sz="3200" i="1" dirty="0">
                <a:solidFill>
                  <a:srgbClr val="FFFF00"/>
                </a:solidFill>
              </a:rPr>
              <a:t> </a:t>
            </a:r>
            <a:r>
              <a:rPr lang="es-ES" sz="3200" dirty="0">
                <a:solidFill>
                  <a:srgbClr val="FFFF00"/>
                </a:solidFill>
              </a:rPr>
              <a:t>la compasión es el cuarto paso que se ofrece a las víctimas, las cuales, deciden perdonar y lograron recordar con otros ojos y comprender al agresor. </a:t>
            </a:r>
          </a:p>
          <a:p>
            <a:pPr marL="448056" indent="-384048" algn="just" fontAlgn="auto">
              <a:spcAft>
                <a:spcPts val="0"/>
              </a:spcAft>
              <a:buFont typeface="Wingdings 2"/>
              <a:buChar char=""/>
              <a:defRPr/>
            </a:pPr>
            <a:r>
              <a:rPr lang="es-ES" sz="3200" dirty="0">
                <a:solidFill>
                  <a:srgbClr val="FFFF00"/>
                </a:solidFill>
              </a:rPr>
              <a:t>La compasión se construye generando espacios de análisis y, luego, de comprensión frente a los "ofensores". Normalmente el modo como percibimos a quien nos ha causado una ofensa, está influenciado por las implicaciones emotivas que ésta generó. Liberarse del resentimiento causado por un trauma requiere la comprensión de las circunstancias históricas en las cuales actuó la persona que la provocó.</a:t>
            </a:r>
            <a:endParaRPr lang="es-CO" sz="3200" dirty="0">
              <a:solidFill>
                <a:srgbClr val="FFFF00"/>
              </a:solidFill>
            </a:endParaRPr>
          </a:p>
          <a:p>
            <a:pPr marL="448056" indent="-384048"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fontScale="90000"/>
          </a:bodyPr>
          <a:lstStyle/>
          <a:p>
            <a:pPr marL="484632" fontAlgn="auto">
              <a:spcAft>
                <a:spcPts val="0"/>
              </a:spcAft>
              <a:defRPr/>
            </a:pPr>
            <a:br>
              <a:rPr lang="es-ES" sz="3100" dirty="0">
                <a:solidFill>
                  <a:schemeClr val="accent1">
                    <a:tint val="83000"/>
                    <a:satMod val="150000"/>
                  </a:schemeClr>
                </a:solidFill>
              </a:rPr>
            </a:br>
            <a:r>
              <a:rPr lang="es-ES" sz="3100" dirty="0">
                <a:solidFill>
                  <a:schemeClr val="accent1">
                    <a:tint val="83000"/>
                    <a:satMod val="150000"/>
                  </a:schemeClr>
                </a:solidFill>
              </a:rPr>
              <a:t>Comprender al que ofende, desarrollar la compasión</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3" name="2 Marcador de contenido"/>
          <p:cNvSpPr>
            <a:spLocks noGrp="1"/>
          </p:cNvSpPr>
          <p:nvPr>
            <p:ph idx="1"/>
          </p:nvPr>
        </p:nvSpPr>
        <p:spPr>
          <a:xfrm>
            <a:off x="250825" y="908050"/>
            <a:ext cx="8642350" cy="5834063"/>
          </a:xfrm>
        </p:spPr>
        <p:txBody>
          <a:bodyPr/>
          <a:lstStyle/>
          <a:p>
            <a:pPr algn="just"/>
            <a:r>
              <a:rPr lang="es-ES" sz="1900" dirty="0">
                <a:solidFill>
                  <a:srgbClr val="FFFF00"/>
                </a:solidFill>
              </a:rPr>
              <a:t>Un ejercicio de "contextualización" invita a la solidaridad. Es reconocimiento de las circunstancias en las que se formó un individuo: situaciones familiares, sociales, económicas, políticas y culturales que han actuado como factores determinantes en el desarrollo de una personalidad específica, del agresor o de la víctima.</a:t>
            </a:r>
            <a:endParaRPr lang="es-CO" sz="1900" dirty="0">
              <a:solidFill>
                <a:srgbClr val="FFFF00"/>
              </a:solidFill>
            </a:endParaRPr>
          </a:p>
          <a:p>
            <a:pPr algn="just"/>
            <a:r>
              <a:rPr lang="es-ES" sz="1900" dirty="0">
                <a:solidFill>
                  <a:srgbClr val="FFFF00"/>
                </a:solidFill>
              </a:rPr>
              <a:t>Algunos paramilitares antes de serlo, eran latifundistas perseguidos por las guerrillas: la víctima se convirtió en un ofensor, que aumentó su capacidad de ofensa gracias al narcotráfico y al apoyo recibido del Estado en la creación de grupos de autodefensa. !Barbarie y  holocausto!, !ríos de rabia, de rencor!, !cultura de la venganza. </a:t>
            </a:r>
            <a:endParaRPr lang="es-CO" sz="1900" dirty="0">
              <a:solidFill>
                <a:srgbClr val="FFFF00"/>
              </a:solidFill>
            </a:endParaRPr>
          </a:p>
          <a:p>
            <a:pPr algn="just"/>
            <a:r>
              <a:rPr lang="es-ES" sz="1900" dirty="0">
                <a:solidFill>
                  <a:srgbClr val="FFFF00"/>
                </a:solidFill>
              </a:rPr>
              <a:t>Esta "contextualización" y recomposición, tanto </a:t>
            </a:r>
            <a:r>
              <a:rPr lang="es-ES" sz="1900" i="1" dirty="0">
                <a:solidFill>
                  <a:srgbClr val="FFFF00"/>
                </a:solidFill>
              </a:rPr>
              <a:t>ad </a:t>
            </a:r>
            <a:r>
              <a:rPr lang="es-ES" sz="1900" i="1" dirty="0" err="1">
                <a:solidFill>
                  <a:srgbClr val="FFFF00"/>
                </a:solidFill>
              </a:rPr>
              <a:t>intra</a:t>
            </a:r>
            <a:r>
              <a:rPr lang="es-ES" sz="1900" i="1" dirty="0">
                <a:solidFill>
                  <a:srgbClr val="FFFF00"/>
                </a:solidFill>
              </a:rPr>
              <a:t> </a:t>
            </a:r>
            <a:r>
              <a:rPr lang="es-ES" sz="1900" dirty="0">
                <a:solidFill>
                  <a:srgbClr val="FFFF00"/>
                </a:solidFill>
              </a:rPr>
              <a:t>como </a:t>
            </a:r>
            <a:r>
              <a:rPr lang="es-ES" sz="1900" i="1" dirty="0">
                <a:solidFill>
                  <a:srgbClr val="FFFF00"/>
                </a:solidFill>
              </a:rPr>
              <a:t>ad extra, favorece </a:t>
            </a:r>
            <a:r>
              <a:rPr lang="es-ES" sz="1900" dirty="0">
                <a:solidFill>
                  <a:srgbClr val="FFFF00"/>
                </a:solidFill>
              </a:rPr>
              <a:t>el "pensamiento flexible". Quien practica la compasión interpreta las circunstancias adversas que permitieron la ofensa y devuelve la dignidad a sí mismo y al ofensor.</a:t>
            </a:r>
          </a:p>
          <a:p>
            <a:pPr algn="just"/>
            <a:r>
              <a:rPr lang="es-ES" sz="1900" dirty="0">
                <a:solidFill>
                  <a:srgbClr val="FFFF00"/>
                </a:solidFill>
              </a:rPr>
              <a:t> Comprender los procesos de degeneración humana, interpretándolos como enfermedades, es aceptar con serenidad los límites de las vicisitudes personales y colectivas. La compasión es,  un sentimiento y una “contextualización". </a:t>
            </a:r>
          </a:p>
          <a:p>
            <a:endParaRPr lang="es-CO" sz="2000"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90066"/>
          </a:xfrm>
        </p:spPr>
        <p:txBody>
          <a:bodyPr>
            <a:normAutofit fontScale="90000"/>
          </a:bodyPr>
          <a:lstStyle/>
          <a:p>
            <a:pPr marL="484632" fontAlgn="auto">
              <a:spcAft>
                <a:spcPts val="0"/>
              </a:spcAft>
              <a:defRPr/>
            </a:pPr>
            <a:br>
              <a:rPr lang="es-ES" sz="3100" dirty="0">
                <a:solidFill>
                  <a:schemeClr val="accent1">
                    <a:tint val="83000"/>
                    <a:satMod val="150000"/>
                  </a:schemeClr>
                </a:solidFill>
              </a:rPr>
            </a:br>
            <a:r>
              <a:rPr lang="es-ES" sz="3100" dirty="0">
                <a:solidFill>
                  <a:schemeClr val="accent1">
                    <a:tint val="83000"/>
                    <a:satMod val="150000"/>
                  </a:schemeClr>
                </a:solidFill>
              </a:rPr>
              <a:t>Compasión solidaria y compasión carismática</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3" name="2 Marcador de contenido"/>
          <p:cNvSpPr>
            <a:spLocks noGrp="1"/>
          </p:cNvSpPr>
          <p:nvPr>
            <p:ph idx="1"/>
          </p:nvPr>
        </p:nvSpPr>
        <p:spPr>
          <a:xfrm>
            <a:off x="179512" y="908050"/>
            <a:ext cx="8507288" cy="5833318"/>
          </a:xfrm>
        </p:spPr>
        <p:txBody>
          <a:bodyPr>
            <a:normAutofit fontScale="47500" lnSpcReduction="20000"/>
          </a:bodyPr>
          <a:lstStyle/>
          <a:p>
            <a:pPr marL="448056" indent="-384048" algn="just" fontAlgn="auto">
              <a:spcAft>
                <a:spcPts val="0"/>
              </a:spcAft>
              <a:buFont typeface="Wingdings 2"/>
              <a:buChar char=""/>
              <a:defRPr/>
            </a:pPr>
            <a:r>
              <a:rPr lang="es-ES" sz="4200" dirty="0">
                <a:solidFill>
                  <a:srgbClr val="FFFF00"/>
                </a:solidFill>
              </a:rPr>
              <a:t>La compasión puede ser reducida a dos tipologías: la "compasión solidaria", Ej. hacia el pobre o el necesitado; y la "compasión carismática", que encuentra en el rostro del ofensor la imagen y semejanza con el Creador. </a:t>
            </a:r>
          </a:p>
          <a:p>
            <a:pPr marL="448056" indent="-384048" algn="just" fontAlgn="auto">
              <a:spcAft>
                <a:spcPts val="0"/>
              </a:spcAft>
              <a:buFont typeface="Wingdings 2"/>
              <a:buChar char=""/>
              <a:defRPr/>
            </a:pPr>
            <a:r>
              <a:rPr lang="es-ES" sz="4200" dirty="0">
                <a:solidFill>
                  <a:srgbClr val="FFFF00"/>
                </a:solidFill>
              </a:rPr>
              <a:t>Mientras la "compasión solidaria" es espontánea, la "compasión carismática" es un ejercicio intencional que exige construcción y acompañamiento. Es al mismo tiempo hermenéutica de la existencia y hermenéutica plena del mensaje de Jesús. </a:t>
            </a:r>
            <a:endParaRPr lang="es-CO" sz="4200" dirty="0">
              <a:solidFill>
                <a:srgbClr val="FFFF00"/>
              </a:solidFill>
            </a:endParaRPr>
          </a:p>
          <a:p>
            <a:pPr marL="448056" indent="-384048" algn="just" fontAlgn="auto">
              <a:spcAft>
                <a:spcPts val="0"/>
              </a:spcAft>
              <a:buFont typeface="Wingdings 2"/>
              <a:buChar char=""/>
              <a:defRPr/>
            </a:pPr>
            <a:r>
              <a:rPr lang="es-ES" sz="4200" dirty="0">
                <a:solidFill>
                  <a:srgbClr val="FFFF00"/>
                </a:solidFill>
              </a:rPr>
              <a:t>La propuesta del perdón y la reconciliación conlleva el asumir una nueva ontología del agresor y de la víctima, de la ofensa y de la responsabilidad, del criterio moral y de la culpa, de la justicia y del pacto. </a:t>
            </a:r>
          </a:p>
          <a:p>
            <a:pPr marL="448056" indent="-384048" algn="just" fontAlgn="auto">
              <a:spcAft>
                <a:spcPts val="0"/>
              </a:spcAft>
              <a:buFont typeface="Wingdings 2"/>
              <a:buChar char=""/>
              <a:defRPr/>
            </a:pPr>
            <a:r>
              <a:rPr lang="es-ES" sz="4200" dirty="0">
                <a:solidFill>
                  <a:srgbClr val="FFFF00"/>
                </a:solidFill>
              </a:rPr>
              <a:t>El pasado no asimilado, no interpretado, es una historia sin complejidad. En cambio, la compasión es la historia de la complejidad que existe en mí y en los demás. Ésta es la diferencia entre el sujeto libre, no condenado a una lectura única de los acontecimientos, y el sujeto prisionero de un trauma y expuesto a los abusos de la memoria. </a:t>
            </a:r>
          </a:p>
          <a:p>
            <a:pPr marL="448056" indent="-384048" algn="just" fontAlgn="auto">
              <a:spcAft>
                <a:spcPts val="0"/>
              </a:spcAft>
              <a:buFont typeface="Wingdings 2"/>
              <a:buChar char=""/>
              <a:defRPr/>
            </a:pPr>
            <a:r>
              <a:rPr lang="es-ES" sz="4200" dirty="0">
                <a:solidFill>
                  <a:srgbClr val="FFFF00"/>
                </a:solidFill>
              </a:rPr>
              <a:t>La compasión es un nuevo modo de leer la historia y un nuevo modo de hacer historia. Quien practica la compasión se ejercita en la maravillosa tarea de re-crear personas. Es el acto heroico de tratar de asemejarse a Dios.</a:t>
            </a:r>
            <a:endParaRPr lang="es-CO" sz="4200" dirty="0">
              <a:solidFill>
                <a:srgbClr val="FFFF00"/>
              </a:solidFill>
            </a:endParaRPr>
          </a:p>
          <a:p>
            <a:pPr marL="448056" indent="-384048"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fontAlgn="auto">
              <a:spcAft>
                <a:spcPts val="0"/>
              </a:spcAft>
              <a:defRPr/>
            </a:pPr>
            <a:r>
              <a:rPr lang="es-CO" sz="2800" dirty="0">
                <a:solidFill>
                  <a:schemeClr val="accent1">
                    <a:tint val="83000"/>
                    <a:satMod val="150000"/>
                  </a:schemeClr>
                </a:solidFill>
              </a:rPr>
              <a:t>Camino hacia el perdón y hacia la reconciliación</a:t>
            </a:r>
          </a:p>
        </p:txBody>
      </p:sp>
      <p:sp>
        <p:nvSpPr>
          <p:cNvPr id="3" name="2 Marcador de contenido"/>
          <p:cNvSpPr>
            <a:spLocks noGrp="1"/>
          </p:cNvSpPr>
          <p:nvPr>
            <p:ph idx="1"/>
          </p:nvPr>
        </p:nvSpPr>
        <p:spPr>
          <a:xfrm>
            <a:off x="457200" y="1882775"/>
            <a:ext cx="8229600" cy="4572000"/>
          </a:xfrm>
        </p:spPr>
        <p:txBody>
          <a:bodyPr/>
          <a:lstStyle/>
          <a:p>
            <a:pPr algn="just"/>
            <a:r>
              <a:rPr lang="es-ES">
                <a:solidFill>
                  <a:srgbClr val="FFFF00"/>
                </a:solidFill>
              </a:rPr>
              <a:t>En este punto el camino hacia el perdón puede darse por terminado y se inicia el que va hacia la reconciliación, cuyos componentes esenciales son la producción de la verdad, la justicia y los pactos.</a:t>
            </a:r>
            <a:endParaRPr lang="es-CO">
              <a:solidFill>
                <a:srgbClr val="FFFF00"/>
              </a:solidFill>
            </a:endParaRPr>
          </a:p>
          <a:p>
            <a:endParaRPr lang="es-CO"/>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normAutofit fontScale="90000"/>
          </a:bodyPr>
          <a:lstStyle/>
          <a:p>
            <a:pPr marL="484632" fontAlgn="auto">
              <a:spcAft>
                <a:spcPts val="0"/>
              </a:spcAft>
              <a:defRPr/>
            </a:pPr>
            <a:br>
              <a:rPr lang="es-ES" sz="3100" dirty="0">
                <a:solidFill>
                  <a:schemeClr val="accent1">
                    <a:tint val="83000"/>
                    <a:satMod val="150000"/>
                  </a:schemeClr>
                </a:solidFill>
              </a:rPr>
            </a:br>
            <a:r>
              <a:rPr lang="es-ES" sz="3100" dirty="0">
                <a:solidFill>
                  <a:schemeClr val="accent1">
                    <a:tint val="83000"/>
                    <a:satMod val="150000"/>
                  </a:schemeClr>
                </a:solidFill>
              </a:rPr>
              <a:t>TRES PASOS HACIA LA RECONCILIACIÓN</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908050"/>
            <a:ext cx="8229600" cy="5218113"/>
          </a:xfrm>
        </p:spPr>
        <p:txBody>
          <a:bodyPr>
            <a:normAutofit fontScale="62500" lnSpcReduction="20000"/>
          </a:bodyPr>
          <a:lstStyle/>
          <a:p>
            <a:pPr marL="448056" indent="-384048" fontAlgn="auto">
              <a:spcAft>
                <a:spcPts val="0"/>
              </a:spcAft>
              <a:buFont typeface="Wingdings 2"/>
              <a:buNone/>
              <a:defRPr/>
            </a:pPr>
            <a:endParaRPr lang="es-CO" dirty="0"/>
          </a:p>
          <a:p>
            <a:pPr marL="448056" indent="-384048" algn="just" fontAlgn="auto">
              <a:spcAft>
                <a:spcPts val="0"/>
              </a:spcAft>
              <a:buFont typeface="Wingdings 2"/>
              <a:buChar char=""/>
              <a:defRPr/>
            </a:pPr>
            <a:r>
              <a:rPr lang="es-ES" sz="3400" dirty="0">
                <a:solidFill>
                  <a:srgbClr val="FFFF00"/>
                </a:solidFill>
              </a:rPr>
              <a:t>Una vez terminado el camino del perdón, la persona puede decidir comenzar el de la reconciliación. </a:t>
            </a:r>
          </a:p>
          <a:p>
            <a:pPr marL="448056" indent="-384048" algn="just" fontAlgn="auto">
              <a:spcAft>
                <a:spcPts val="0"/>
              </a:spcAft>
              <a:buFont typeface="Wingdings 2"/>
              <a:buChar char=""/>
              <a:defRPr/>
            </a:pPr>
            <a:r>
              <a:rPr lang="es-ES" sz="3400" dirty="0">
                <a:solidFill>
                  <a:srgbClr val="FFFF00"/>
                </a:solidFill>
              </a:rPr>
              <a:t>Puede haber perdón sin reconciliación, pero no puede existir reconciliación sin que haya, así sea un acto mínimo, aunque fugaz, de perdón. </a:t>
            </a:r>
            <a:endParaRPr lang="es-CO" sz="3400" dirty="0">
              <a:solidFill>
                <a:srgbClr val="FFFF00"/>
              </a:solidFill>
            </a:endParaRPr>
          </a:p>
          <a:p>
            <a:pPr marL="448056" indent="-384048" algn="just" fontAlgn="auto">
              <a:spcAft>
                <a:spcPts val="0"/>
              </a:spcAft>
              <a:buFont typeface="Wingdings 2"/>
              <a:buChar char=""/>
              <a:defRPr/>
            </a:pPr>
            <a:r>
              <a:rPr lang="es-ES" sz="3400" dirty="0">
                <a:solidFill>
                  <a:srgbClr val="FFFF00"/>
                </a:solidFill>
              </a:rPr>
              <a:t>El ejercicio de la reconciliación empieza ordinariamente por la víctima. Es ella y sólo ella la que posee la llave de la reconciliación. </a:t>
            </a:r>
          </a:p>
          <a:p>
            <a:pPr marL="448056" indent="-384048" algn="just" fontAlgn="auto">
              <a:spcAft>
                <a:spcPts val="0"/>
              </a:spcAft>
              <a:buFont typeface="Wingdings 2"/>
              <a:buChar char=""/>
              <a:defRPr/>
            </a:pPr>
            <a:r>
              <a:rPr lang="es-ES" sz="3400" dirty="0">
                <a:solidFill>
                  <a:srgbClr val="FFFF00"/>
                </a:solidFill>
              </a:rPr>
              <a:t>Mientras la práctica del perdón es el esfuerzo de transformación de la "memoria ingrata", el proceso de reconciliación, tanto a nivel personal como a nivel colectivo y político, no es más que un ejercicio de recuperación de la confianza del prójimo. </a:t>
            </a:r>
          </a:p>
          <a:p>
            <a:pPr marL="448056" indent="-384048" algn="just" fontAlgn="auto">
              <a:spcAft>
                <a:spcPts val="0"/>
              </a:spcAft>
              <a:buFont typeface="Wingdings 2"/>
              <a:buChar char=""/>
              <a:defRPr/>
            </a:pPr>
            <a:r>
              <a:rPr lang="es-ES" sz="3400" dirty="0">
                <a:solidFill>
                  <a:srgbClr val="FFFF00"/>
                </a:solidFill>
              </a:rPr>
              <a:t>"Verdad", "justicia" y "pactos" son los tres componentes esenciales de este trayecto.</a:t>
            </a:r>
            <a:endParaRPr lang="es-CO" sz="3400" dirty="0">
              <a:solidFill>
                <a:srgbClr val="FFFF00"/>
              </a:solidFill>
            </a:endParaRPr>
          </a:p>
          <a:p>
            <a:pPr marL="448056" indent="-384048"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normAutofit fontScale="90000"/>
          </a:bodyPr>
          <a:lstStyle/>
          <a:p>
            <a:pPr marL="484632" fontAlgn="auto">
              <a:spcAft>
                <a:spcPts val="0"/>
              </a:spcAft>
              <a:defRPr/>
            </a:pPr>
            <a:r>
              <a:rPr lang="es-ES" sz="2800" b="1" dirty="0">
                <a:solidFill>
                  <a:schemeClr val="accent1">
                    <a:tint val="83000"/>
                    <a:satMod val="150000"/>
                  </a:schemeClr>
                </a:solidFill>
              </a:rPr>
              <a:t>La verdad que nos hace libres</a:t>
            </a:r>
            <a:br>
              <a:rPr lang="es-CO" sz="2800" dirty="0">
                <a:solidFill>
                  <a:schemeClr val="accent1">
                    <a:tint val="83000"/>
                    <a:satMod val="150000"/>
                  </a:schemeClr>
                </a:solidFill>
              </a:rPr>
            </a:br>
            <a:endParaRPr lang="es-CO" sz="2800" dirty="0">
              <a:solidFill>
                <a:schemeClr val="accent1">
                  <a:tint val="83000"/>
                  <a:satMod val="150000"/>
                </a:schemeClr>
              </a:solidFill>
            </a:endParaRPr>
          </a:p>
        </p:txBody>
      </p:sp>
      <p:sp>
        <p:nvSpPr>
          <p:cNvPr id="3" name="2 Marcador de contenido"/>
          <p:cNvSpPr>
            <a:spLocks noGrp="1"/>
          </p:cNvSpPr>
          <p:nvPr>
            <p:ph idx="1"/>
          </p:nvPr>
        </p:nvSpPr>
        <p:spPr>
          <a:xfrm>
            <a:off x="250825" y="908050"/>
            <a:ext cx="8569325" cy="5761038"/>
          </a:xfrm>
        </p:spPr>
        <p:txBody>
          <a:bodyPr/>
          <a:lstStyle/>
          <a:p>
            <a:pPr algn="just"/>
            <a:r>
              <a:rPr lang="es-ES" sz="2000" dirty="0">
                <a:solidFill>
                  <a:srgbClr val="FFFF00"/>
                </a:solidFill>
              </a:rPr>
              <a:t>Un misionero del </a:t>
            </a:r>
            <a:r>
              <a:rPr lang="es-ES" sz="2000" dirty="0" err="1">
                <a:solidFill>
                  <a:srgbClr val="FFFF00"/>
                </a:solidFill>
              </a:rPr>
              <a:t>Caguán</a:t>
            </a:r>
            <a:r>
              <a:rPr lang="es-ES" sz="2000" dirty="0">
                <a:solidFill>
                  <a:srgbClr val="FFFF00"/>
                </a:solidFill>
              </a:rPr>
              <a:t> cuenta que un día navegó 5 horas para llegar a un encuentro con las </a:t>
            </a:r>
            <a:r>
              <a:rPr lang="es-ES" sz="2000" dirty="0" err="1">
                <a:solidFill>
                  <a:srgbClr val="FFFF00"/>
                </a:solidFill>
              </a:rPr>
              <a:t>Farc</a:t>
            </a:r>
            <a:r>
              <a:rPr lang="es-ES" sz="2000" dirty="0">
                <a:solidFill>
                  <a:srgbClr val="FFFF00"/>
                </a:solidFill>
              </a:rPr>
              <a:t>-EP. Debían darle noticias sobre un empresario secuestrado. "Dígale a la esposa que tuvimos que matarlo porque era un espía -dijeron-; que su cuerpo está sepultado en tal punto... y llévele este paquete". </a:t>
            </a:r>
            <a:endParaRPr lang="es-CO" sz="2000" dirty="0">
              <a:solidFill>
                <a:srgbClr val="FFFF00"/>
              </a:solidFill>
            </a:endParaRPr>
          </a:p>
          <a:p>
            <a:pPr algn="just"/>
            <a:r>
              <a:rPr lang="es-ES" sz="2000" dirty="0">
                <a:solidFill>
                  <a:srgbClr val="FFFF00"/>
                </a:solidFill>
              </a:rPr>
              <a:t>Volvió a casa. Antes de llevar el paquete a la viuda, sintió la necesidad de abrirlo. ¡Nunca antes había experimentado tanta indignación y repugnancia! En el paquete estaban el pene y los testículos del marido asesinado, ya en vía de descomposición. No </a:t>
            </a:r>
            <a:r>
              <a:rPr lang="es-ES" sz="2000" dirty="0" err="1">
                <a:solidFill>
                  <a:srgbClr val="FFFF00"/>
                </a:solidFill>
              </a:rPr>
              <a:t>fué</a:t>
            </a:r>
            <a:r>
              <a:rPr lang="es-ES" sz="2000" dirty="0">
                <a:solidFill>
                  <a:srgbClr val="FFFF00"/>
                </a:solidFill>
              </a:rPr>
              <a:t> capaz de contarle a la viuda toda la verdad.</a:t>
            </a:r>
            <a:endParaRPr lang="es-CO" sz="2000" dirty="0">
              <a:solidFill>
                <a:srgbClr val="FFFF00"/>
              </a:solidFill>
            </a:endParaRPr>
          </a:p>
          <a:p>
            <a:pPr algn="just"/>
            <a:r>
              <a:rPr lang="es-ES" sz="2000" dirty="0">
                <a:solidFill>
                  <a:srgbClr val="FFFF00"/>
                </a:solidFill>
              </a:rPr>
              <a:t>TODA  la verdad, "demasiada" verdad puede ser peligrosa y corre el peligro de volver doblemente víctima a quien ya ha sufrido mucho. ¿Cuál es, pues, la “verdad” que libera?</a:t>
            </a:r>
            <a:endParaRPr lang="es-CO" sz="2000" dirty="0">
              <a:solidFill>
                <a:srgbClr val="FFFF00"/>
              </a:solidFill>
            </a:endParaRPr>
          </a:p>
          <a:p>
            <a:pPr algn="just"/>
            <a:r>
              <a:rPr lang="es-ES" sz="2000" dirty="0">
                <a:solidFill>
                  <a:srgbClr val="FFFF00"/>
                </a:solidFill>
              </a:rPr>
              <a:t>La verdad es la primera condición en el camino de la reconciliación, que se vuelve posible y eficaz solamente si quien ha sufrido un trauma ha recorrido ya el difícil pero regenerador camino del perdón. </a:t>
            </a:r>
            <a:endParaRPr lang="es-CO" sz="2000" dirty="0">
              <a:solidFill>
                <a:srgbClr val="FFFF00"/>
              </a:solidFill>
            </a:endParaRPr>
          </a:p>
          <a:p>
            <a:pPr algn="just"/>
            <a:endParaRPr lang="es-CO" sz="2100"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fontAlgn="auto">
              <a:spcAft>
                <a:spcPts val="0"/>
              </a:spcAft>
              <a:defRPr/>
            </a:pPr>
            <a:r>
              <a:rPr lang="es-ES" dirty="0">
                <a:solidFill>
                  <a:schemeClr val="accent1">
                    <a:tint val="83000"/>
                    <a:satMod val="150000"/>
                  </a:schemeClr>
                </a:solidFill>
              </a:rPr>
              <a:t>La política del perdón</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1882775"/>
            <a:ext cx="8229600" cy="4572000"/>
          </a:xfrm>
        </p:spPr>
        <p:txBody>
          <a:bodyPr>
            <a:normAutofit fontScale="77500" lnSpcReduction="20000"/>
          </a:bodyPr>
          <a:lstStyle/>
          <a:p>
            <a:pPr marL="448056" indent="-384048" algn="just" fontAlgn="auto">
              <a:spcAft>
                <a:spcPts val="0"/>
              </a:spcAft>
              <a:buFont typeface="Wingdings 2"/>
              <a:buChar char=""/>
              <a:defRPr/>
            </a:pPr>
            <a:r>
              <a:rPr lang="es-ES" dirty="0">
                <a:solidFill>
                  <a:srgbClr val="FFFF00"/>
                </a:solidFill>
              </a:rPr>
              <a:t>No se trata de introducir de un modo forzado temas morales al interior de asuntos políticos, sino el entender que el perdón,  per se, es un tema político. </a:t>
            </a:r>
          </a:p>
          <a:p>
            <a:pPr marL="448056" indent="-384048" algn="just" fontAlgn="auto">
              <a:spcAft>
                <a:spcPts val="0"/>
              </a:spcAft>
              <a:buFont typeface="Wingdings 2"/>
              <a:buChar char=""/>
              <a:defRPr/>
            </a:pPr>
            <a:r>
              <a:rPr lang="es-ES" dirty="0">
                <a:solidFill>
                  <a:srgbClr val="FFFF00"/>
                </a:solidFill>
              </a:rPr>
              <a:t>Su valor como moral política radica en la "voluntad que genera de contrastar el riesgo de las acciones humanas, gracias a la disposición de perdonar, de ser perdonado, de hacer promesas y de cumplirlas". </a:t>
            </a:r>
          </a:p>
          <a:p>
            <a:pPr marL="448056" indent="-384048" algn="just" fontAlgn="auto">
              <a:spcAft>
                <a:spcPts val="0"/>
              </a:spcAft>
              <a:buFont typeface="Wingdings 2"/>
              <a:buChar char=""/>
              <a:defRPr/>
            </a:pPr>
            <a:r>
              <a:rPr lang="es-ES" dirty="0">
                <a:solidFill>
                  <a:srgbClr val="FFFF00"/>
                </a:solidFill>
              </a:rPr>
              <a:t>El perdón depende de la </a:t>
            </a:r>
            <a:r>
              <a:rPr lang="es-ES" i="1" dirty="0">
                <a:solidFill>
                  <a:srgbClr val="FFFF00"/>
                </a:solidFill>
              </a:rPr>
              <a:t>pluralidad, </a:t>
            </a:r>
            <a:r>
              <a:rPr lang="es-ES" dirty="0">
                <a:solidFill>
                  <a:srgbClr val="FFFF00"/>
                </a:solidFill>
              </a:rPr>
              <a:t>es decir, de la multiplicidad de agentes con intereses y voluntades conflictivas. Por eso, aunque el perdón es siempre un acontecimiento personal, no necesariamente es individual o privado. Es en definitiva una acción pública y, por lo mismo, política.</a:t>
            </a:r>
            <a:endParaRPr lang="es-CO" dirty="0">
              <a:solidFill>
                <a:srgbClr val="FFFF00"/>
              </a:solidFill>
            </a:endParaRPr>
          </a:p>
          <a:p>
            <a:pPr marL="448056" indent="-384048" fontAlgn="auto">
              <a:spcAft>
                <a:spcPts val="0"/>
              </a:spcAft>
              <a:buFont typeface="Wingdings 2"/>
              <a:buChar char=""/>
              <a:defRPr/>
            </a:pPr>
            <a:endParaRPr lang="es-CO" dirty="0">
              <a:solidFill>
                <a:srgbClr val="FFFF00"/>
              </a:solidFill>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3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3" dur="3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3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9" dur="3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3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5" dur="3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22114"/>
          </a:xfrm>
        </p:spPr>
        <p:txBody>
          <a:bodyPr>
            <a:normAutofit fontScale="90000"/>
          </a:bodyPr>
          <a:lstStyle/>
          <a:p>
            <a:pPr marL="484632" fontAlgn="auto">
              <a:spcAft>
                <a:spcPts val="0"/>
              </a:spcAft>
              <a:defRPr/>
            </a:pPr>
            <a:br>
              <a:rPr lang="es-ES" sz="3100" b="1" dirty="0">
                <a:solidFill>
                  <a:schemeClr val="accent1">
                    <a:tint val="83000"/>
                    <a:satMod val="150000"/>
                  </a:schemeClr>
                </a:solidFill>
              </a:rPr>
            </a:br>
            <a:r>
              <a:rPr lang="es-ES" sz="3100" b="1" dirty="0">
                <a:solidFill>
                  <a:schemeClr val="accent1">
                    <a:tint val="83000"/>
                    <a:satMod val="150000"/>
                  </a:schemeClr>
                </a:solidFill>
              </a:rPr>
              <a:t>La verdad que nos hace libres</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908050"/>
            <a:ext cx="8229600" cy="5616575"/>
          </a:xfrm>
        </p:spPr>
        <p:txBody>
          <a:bodyPr>
            <a:normAutofit fontScale="32500" lnSpcReduction="20000"/>
          </a:bodyPr>
          <a:lstStyle/>
          <a:p>
            <a:pPr marL="448056" indent="-384048" algn="just" fontAlgn="auto">
              <a:spcAft>
                <a:spcPts val="0"/>
              </a:spcAft>
              <a:buFont typeface="Wingdings 2"/>
              <a:buChar char=""/>
              <a:defRPr/>
            </a:pPr>
            <a:r>
              <a:rPr lang="es-ES" sz="5500" dirty="0">
                <a:solidFill>
                  <a:srgbClr val="FFFF00"/>
                </a:solidFill>
              </a:rPr>
              <a:t>El perdón es un camino carente de racionalidad y de lógica, que a pesar de todo, permite que las víctimas experimenten una milagrosa sensación interior. </a:t>
            </a:r>
          </a:p>
          <a:p>
            <a:pPr marL="448056" indent="-384048" algn="just" fontAlgn="auto">
              <a:spcAft>
                <a:spcPts val="0"/>
              </a:spcAft>
              <a:buFont typeface="Wingdings 2"/>
              <a:buChar char=""/>
              <a:defRPr/>
            </a:pPr>
            <a:r>
              <a:rPr lang="es-ES" sz="5500" dirty="0">
                <a:solidFill>
                  <a:srgbClr val="FFFF00"/>
                </a:solidFill>
              </a:rPr>
              <a:t>Perdonar implica desarrollar el músculo de la ternura, de la compasión y de la misericordia. El perdón es un ejercicio terapéutico hacia uno mismo. </a:t>
            </a:r>
          </a:p>
          <a:p>
            <a:pPr marL="448056" indent="-384048" algn="just" fontAlgn="auto">
              <a:spcAft>
                <a:spcPts val="0"/>
              </a:spcAft>
              <a:buFont typeface="Wingdings 2"/>
              <a:buChar char=""/>
              <a:defRPr/>
            </a:pPr>
            <a:r>
              <a:rPr lang="es-ES" sz="5500" dirty="0">
                <a:solidFill>
                  <a:srgbClr val="FFFF00"/>
                </a:solidFill>
              </a:rPr>
              <a:t>La reconciliación es un ejercicio de re-socialización con el ofensor. </a:t>
            </a:r>
          </a:p>
          <a:p>
            <a:pPr marL="448056" indent="-384048" algn="just" fontAlgn="auto">
              <a:spcAft>
                <a:spcPts val="0"/>
              </a:spcAft>
              <a:buFont typeface="Wingdings 2"/>
              <a:buChar char=""/>
              <a:defRPr/>
            </a:pPr>
            <a:r>
              <a:rPr lang="es-ES" sz="5500" dirty="0">
                <a:solidFill>
                  <a:srgbClr val="FFFF00"/>
                </a:solidFill>
              </a:rPr>
              <a:t>Es el ofendido el que posee las llaves de ambos procesos. Es la víctima la que tiene el privilegio de construir puentes en vez de muros. La gran misión de ser humano, hoy, es: ser </a:t>
            </a:r>
            <a:r>
              <a:rPr lang="es-ES" sz="5500" i="1" dirty="0" err="1">
                <a:solidFill>
                  <a:srgbClr val="FFFF00"/>
                </a:solidFill>
              </a:rPr>
              <a:t>pontifex</a:t>
            </a:r>
            <a:r>
              <a:rPr lang="es-ES" sz="5500" i="1" dirty="0">
                <a:solidFill>
                  <a:srgbClr val="FFFF00"/>
                </a:solidFill>
              </a:rPr>
              <a:t> (</a:t>
            </a:r>
            <a:r>
              <a:rPr lang="es-ES" sz="5500" i="1" dirty="0" err="1">
                <a:solidFill>
                  <a:srgbClr val="FFFF00"/>
                </a:solidFill>
              </a:rPr>
              <a:t>pontem</a:t>
            </a:r>
            <a:r>
              <a:rPr lang="es-ES" sz="5500" i="1" dirty="0">
                <a:solidFill>
                  <a:srgbClr val="FFFF00"/>
                </a:solidFill>
              </a:rPr>
              <a:t> </a:t>
            </a:r>
            <a:r>
              <a:rPr lang="es-ES" sz="5500" i="1" dirty="0" err="1">
                <a:solidFill>
                  <a:srgbClr val="FFFF00"/>
                </a:solidFill>
              </a:rPr>
              <a:t>facere</a:t>
            </a:r>
            <a:r>
              <a:rPr lang="es-ES" sz="5500" i="1" dirty="0">
                <a:solidFill>
                  <a:srgbClr val="FFFF00"/>
                </a:solidFill>
              </a:rPr>
              <a:t>). </a:t>
            </a:r>
            <a:endParaRPr lang="es-CO" sz="5500" dirty="0">
              <a:solidFill>
                <a:srgbClr val="FFFF00"/>
              </a:solidFill>
            </a:endParaRPr>
          </a:p>
          <a:p>
            <a:pPr marL="448056" indent="-384048" algn="just" fontAlgn="auto">
              <a:spcAft>
                <a:spcPts val="0"/>
              </a:spcAft>
              <a:buFont typeface="Wingdings 2"/>
              <a:buChar char=""/>
              <a:defRPr/>
            </a:pPr>
            <a:r>
              <a:rPr lang="es-ES" sz="5500" dirty="0">
                <a:solidFill>
                  <a:srgbClr val="FFFF00"/>
                </a:solidFill>
              </a:rPr>
              <a:t>Vale lo dicho a nivel personal y a nivel político. </a:t>
            </a:r>
          </a:p>
          <a:p>
            <a:pPr marL="448056" indent="-384048" algn="just" fontAlgn="auto">
              <a:spcAft>
                <a:spcPts val="0"/>
              </a:spcAft>
              <a:buFont typeface="Wingdings 2"/>
              <a:buChar char=""/>
              <a:defRPr/>
            </a:pPr>
            <a:r>
              <a:rPr lang="es-ES" sz="5500" dirty="0">
                <a:solidFill>
                  <a:srgbClr val="FFFF00"/>
                </a:solidFill>
              </a:rPr>
              <a:t>Colombia </a:t>
            </a:r>
            <a:r>
              <a:rPr lang="es-ES" sz="5500">
                <a:solidFill>
                  <a:srgbClr val="FFFF00"/>
                </a:solidFill>
              </a:rPr>
              <a:t>ha capitalizado </a:t>
            </a:r>
            <a:r>
              <a:rPr lang="es-ES" sz="5500" dirty="0">
                <a:solidFill>
                  <a:srgbClr val="FFFF00"/>
                </a:solidFill>
              </a:rPr>
              <a:t>lecciones aprendidas de otros países que </a:t>
            </a:r>
            <a:r>
              <a:rPr lang="es-ES" sz="5500">
                <a:solidFill>
                  <a:srgbClr val="FFFF00"/>
                </a:solidFill>
              </a:rPr>
              <a:t>sufrieron el </a:t>
            </a:r>
            <a:r>
              <a:rPr lang="es-ES" sz="5500" dirty="0">
                <a:solidFill>
                  <a:srgbClr val="FFFF00"/>
                </a:solidFill>
              </a:rPr>
              <a:t>trauma del conflicto y de la violencia. En Chile, Brasil, Perú, Argentina, Guatemala, Salvador y Sudáfrica se promovió la recolección de testimonios históricos inherentes a las experiencias traumáticas ligadas a la violencia política; testimonios que luego fueron institucionalizados mediante la Comisión de la Verdad, los libros de historia y los "relatos sociales", tomados de la sabiduría de los pueblos en el teatro, el cine, la literatura, la música y otros inesperados torrentes de la verdad y de la memoria histórica.</a:t>
            </a:r>
            <a:endParaRPr lang="es-CO" sz="5500" dirty="0">
              <a:solidFill>
                <a:srgbClr val="FFFF00"/>
              </a:solidFill>
            </a:endParaRPr>
          </a:p>
          <a:p>
            <a:pPr marL="448056" indent="-384048"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amond(in)">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22114"/>
          </a:xfrm>
        </p:spPr>
        <p:txBody>
          <a:bodyPr>
            <a:normAutofit fontScale="90000"/>
          </a:bodyPr>
          <a:lstStyle/>
          <a:p>
            <a:pPr marL="484632" fontAlgn="auto">
              <a:spcAft>
                <a:spcPts val="0"/>
              </a:spcAft>
              <a:defRPr/>
            </a:pPr>
            <a:r>
              <a:rPr lang="es-ES" b="1" dirty="0">
                <a:solidFill>
                  <a:schemeClr val="accent1">
                    <a:tint val="83000"/>
                    <a:satMod val="150000"/>
                  </a:schemeClr>
                </a:solidFill>
              </a:rPr>
              <a:t>La verdad que nos hace libres</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1268413"/>
            <a:ext cx="8229600" cy="5184775"/>
          </a:xfrm>
        </p:spPr>
        <p:txBody>
          <a:bodyPr>
            <a:normAutofit fontScale="55000" lnSpcReduction="20000"/>
          </a:bodyPr>
          <a:lstStyle/>
          <a:p>
            <a:pPr marL="448056" indent="-384048" algn="just" fontAlgn="auto">
              <a:spcAft>
                <a:spcPts val="0"/>
              </a:spcAft>
              <a:buFont typeface="Wingdings 2"/>
              <a:buChar char=""/>
              <a:defRPr/>
            </a:pPr>
            <a:r>
              <a:rPr lang="es-ES" sz="3600" dirty="0">
                <a:solidFill>
                  <a:srgbClr val="FFFF00"/>
                </a:solidFill>
              </a:rPr>
              <a:t>La verdad es imprescindible en el camino hacia la reconciliación. </a:t>
            </a:r>
          </a:p>
          <a:p>
            <a:pPr marL="448056" indent="-384048" algn="just" fontAlgn="auto">
              <a:spcAft>
                <a:spcPts val="0"/>
              </a:spcAft>
              <a:buFont typeface="Wingdings 2"/>
              <a:buChar char=""/>
              <a:defRPr/>
            </a:pPr>
            <a:r>
              <a:rPr lang="es-ES" sz="3600" dirty="0">
                <a:solidFill>
                  <a:srgbClr val="FFFF00"/>
                </a:solidFill>
              </a:rPr>
              <a:t>En algunos procesos de reconciliación política, se pretende “sacrificar” la "justicia punitiva", rebajando pena a los "ofensores", con tal de garantizar la verdad acerca de los crímenes sucedidos. Sin la verdad, el camino de la reconciliación queda bloqueado.</a:t>
            </a:r>
            <a:endParaRPr lang="es-CO" sz="3600" dirty="0">
              <a:solidFill>
                <a:srgbClr val="FFFF00"/>
              </a:solidFill>
            </a:endParaRPr>
          </a:p>
          <a:p>
            <a:pPr marL="448056" indent="-384048" algn="just" fontAlgn="auto">
              <a:spcAft>
                <a:spcPts val="0"/>
              </a:spcAft>
              <a:buFont typeface="Wingdings 2"/>
              <a:buChar char=""/>
              <a:defRPr/>
            </a:pPr>
            <a:r>
              <a:rPr lang="es-ES" sz="3600" dirty="0">
                <a:solidFill>
                  <a:srgbClr val="FFFF00"/>
                </a:solidFill>
              </a:rPr>
              <a:t>Establecer cómo acaecieron los hechos implica el reconocimiento de un acto indigno realizado por alguien que causó daño a otra persona.</a:t>
            </a:r>
          </a:p>
          <a:p>
            <a:pPr marL="448056" indent="-384048" algn="just" fontAlgn="auto">
              <a:spcAft>
                <a:spcPts val="0"/>
              </a:spcAft>
              <a:buFont typeface="Wingdings 2"/>
              <a:buChar char=""/>
              <a:defRPr/>
            </a:pPr>
            <a:r>
              <a:rPr lang="es-ES" sz="3600" dirty="0">
                <a:solidFill>
                  <a:srgbClr val="FFFF00"/>
                </a:solidFill>
              </a:rPr>
              <a:t> La reconstrucción de la verdad lleva al agresor a reconocer el mal cometido, e inserta el crimen en un contexto más amplio, y  estimula el ejercicio de la misericordia por parte de la víctima.</a:t>
            </a:r>
            <a:endParaRPr lang="es-CO" sz="3600" dirty="0">
              <a:solidFill>
                <a:srgbClr val="FFFF00"/>
              </a:solidFill>
            </a:endParaRPr>
          </a:p>
          <a:p>
            <a:pPr marL="448056" indent="-384048" algn="just" fontAlgn="auto">
              <a:spcAft>
                <a:spcPts val="0"/>
              </a:spcAft>
              <a:buFont typeface="Wingdings 2"/>
              <a:buChar char=""/>
              <a:defRPr/>
            </a:pPr>
            <a:r>
              <a:rPr lang="es-ES" sz="3600" dirty="0">
                <a:solidFill>
                  <a:srgbClr val="FFFF00"/>
                </a:solidFill>
              </a:rPr>
              <a:t>La construcción de la verdad respecto a los episodios violentos puede ser  examinada bajo tres puntos de vista: la lógica de los hechos (¿qué sucedió?), la lógica del sentido (¿por qué sucedió?) y la lógica de la existencia (¿qué hacer?).</a:t>
            </a:r>
            <a:endParaRPr lang="es-CO" sz="3600" dirty="0">
              <a:solidFill>
                <a:srgbClr val="FFFF00"/>
              </a:solidFill>
            </a:endParaRPr>
          </a:p>
          <a:p>
            <a:pPr marL="448056" indent="-384048" algn="just" fontAlgn="auto">
              <a:spcAft>
                <a:spcPts val="0"/>
              </a:spcAft>
              <a:buFont typeface="Wingdings 2"/>
              <a:buChar char=""/>
              <a:defRPr/>
            </a:pPr>
            <a:endParaRPr lang="es-CO" dirty="0"/>
          </a:p>
        </p:txBody>
      </p:sp>
    </p:spTree>
  </p:cSld>
  <p:clrMapOvr>
    <a:masterClrMapping/>
  </p:clrMapOvr>
  <p:transition spd="med">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normAutofit fontScale="90000"/>
          </a:bodyPr>
          <a:lstStyle/>
          <a:p>
            <a:pPr marL="484632" fontAlgn="auto">
              <a:spcAft>
                <a:spcPts val="0"/>
              </a:spcAft>
              <a:defRPr/>
            </a:pPr>
            <a:br>
              <a:rPr lang="es-ES" sz="3100" b="1" dirty="0">
                <a:solidFill>
                  <a:schemeClr val="accent1">
                    <a:tint val="83000"/>
                    <a:satMod val="150000"/>
                  </a:schemeClr>
                </a:solidFill>
              </a:rPr>
            </a:br>
            <a:r>
              <a:rPr lang="es-ES" sz="3100" b="1" dirty="0">
                <a:solidFill>
                  <a:schemeClr val="accent1">
                    <a:tint val="83000"/>
                    <a:satMod val="150000"/>
                  </a:schemeClr>
                </a:solidFill>
              </a:rPr>
              <a:t>La verdad que nos hace libres</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3" name="2 Marcador de contenido"/>
          <p:cNvSpPr>
            <a:spLocks noGrp="1"/>
          </p:cNvSpPr>
          <p:nvPr>
            <p:ph idx="1"/>
          </p:nvPr>
        </p:nvSpPr>
        <p:spPr>
          <a:xfrm>
            <a:off x="179512" y="908050"/>
            <a:ext cx="8712968" cy="5616575"/>
          </a:xfrm>
        </p:spPr>
        <p:txBody>
          <a:bodyPr>
            <a:normAutofit fontScale="55000" lnSpcReduction="20000"/>
          </a:bodyPr>
          <a:lstStyle/>
          <a:p>
            <a:pPr marL="448056" indent="-384048" algn="just" fontAlgn="auto">
              <a:spcAft>
                <a:spcPts val="0"/>
              </a:spcAft>
              <a:buFont typeface="Wingdings 2"/>
              <a:buChar char=""/>
              <a:defRPr/>
            </a:pPr>
            <a:r>
              <a:rPr lang="es-ES" sz="3300" dirty="0">
                <a:solidFill>
                  <a:srgbClr val="FFFF00"/>
                </a:solidFill>
              </a:rPr>
              <a:t>Ejercitarse en la construcción de la verdad, esclareciendo "lo que sucedió" (lógica de los hechos) y "por qué sucedió" (lógica del sentido), conduce a "la extinción de la duda" y al "desarrollo sobre una nueva versión del ofensor". </a:t>
            </a:r>
          </a:p>
          <a:p>
            <a:pPr marL="448056" indent="-384048" algn="just" fontAlgn="auto">
              <a:spcAft>
                <a:spcPts val="0"/>
              </a:spcAft>
              <a:buFont typeface="Wingdings 2"/>
              <a:buChar char=""/>
              <a:defRPr/>
            </a:pPr>
            <a:r>
              <a:rPr lang="es-ES" sz="3300" dirty="0">
                <a:solidFill>
                  <a:srgbClr val="FFFF00"/>
                </a:solidFill>
              </a:rPr>
              <a:t>En este punto se puede comenzar a trabajar sobre la "lógica de la existencia" y ver qué se puede hacer para superar el trauma. </a:t>
            </a:r>
          </a:p>
          <a:p>
            <a:pPr marL="448056" indent="-384048" algn="just" fontAlgn="auto">
              <a:spcAft>
                <a:spcPts val="0"/>
              </a:spcAft>
              <a:buFont typeface="Wingdings 2"/>
              <a:buChar char=""/>
              <a:defRPr/>
            </a:pPr>
            <a:r>
              <a:rPr lang="es-ES" sz="3300" dirty="0">
                <a:solidFill>
                  <a:srgbClr val="FFFF00"/>
                </a:solidFill>
              </a:rPr>
              <a:t>Aquí las personas, que pasaron por el proceso del perdón, comienzan a invertir el capital de ternura y compasión que han acumulado y a producir nuevas "narraciones", basadas en el perdón y la reconciliación. </a:t>
            </a:r>
            <a:endParaRPr lang="es-CO" sz="3300" dirty="0">
              <a:solidFill>
                <a:srgbClr val="FFFF00"/>
              </a:solidFill>
            </a:endParaRPr>
          </a:p>
          <a:p>
            <a:pPr marL="448056" indent="-384048" algn="just" fontAlgn="auto">
              <a:spcAft>
                <a:spcPts val="0"/>
              </a:spcAft>
              <a:buFont typeface="Wingdings 2"/>
              <a:buChar char=""/>
              <a:defRPr/>
            </a:pPr>
            <a:r>
              <a:rPr lang="es-ES" sz="3300" dirty="0">
                <a:solidFill>
                  <a:srgbClr val="FFFF00"/>
                </a:solidFill>
              </a:rPr>
              <a:t>La reconstrucción de la verdad, adquiere un valor terapéutico porque permite a la víctima y al ofensor liberarse del pasado, sin removerlo, y proyectarse al futuro en un acto de liberación recíproca. Las partes optan por alternativas no violentas y por una ética del cuidado de sí mismo y de los demás. Instauran una dialéctica ecológica que proteja al uno y al otro. Literalmente crean algo nuevo. </a:t>
            </a:r>
            <a:endParaRPr lang="es-CO" sz="3300" dirty="0">
              <a:solidFill>
                <a:srgbClr val="FFFF00"/>
              </a:solidFill>
            </a:endParaRPr>
          </a:p>
          <a:p>
            <a:pPr marL="448056" indent="-384048" algn="just" fontAlgn="auto">
              <a:spcAft>
                <a:spcPts val="0"/>
              </a:spcAft>
              <a:buFont typeface="Wingdings 2"/>
              <a:buChar char=""/>
              <a:defRPr/>
            </a:pPr>
            <a:r>
              <a:rPr lang="es-ES" sz="3300" dirty="0">
                <a:solidFill>
                  <a:srgbClr val="FFFF00"/>
                </a:solidFill>
              </a:rPr>
              <a:t>Los relatos que tienen lugar en los tribunales no son, estrictamente hablando, "nuevas narraciones", porque permanecen al interior de la mera lógica de los acontecimientos. Pero la verdad propuesta en la que antes llamamos "lógica de la existencia" trasciende los límites de la verdad positiva, elaborando y produciendo nuevas narraciones basadas en el tema del perdón y la reconciliación. La verdad de los tribunales sólo sirve para inculpar o disculpar. La verdad del amor y del cuidado recíproco es la verdad que libera. </a:t>
            </a:r>
            <a:endParaRPr lang="es-CO" sz="3300" dirty="0">
              <a:solidFill>
                <a:srgbClr val="FFFF00"/>
              </a:solidFill>
            </a:endParaRPr>
          </a:p>
          <a:p>
            <a:pPr marL="448056" indent="-384048" fontAlgn="auto">
              <a:spcAft>
                <a:spcPts val="0"/>
              </a:spcAft>
              <a:buFont typeface="Wingdings 2"/>
              <a:buChar char=""/>
              <a:defRPr/>
            </a:pPr>
            <a:endParaRPr lang="es-CO" dirty="0"/>
          </a:p>
        </p:txBody>
      </p:sp>
    </p:spTree>
  </p:cSld>
  <p:clrMapOvr>
    <a:masterClrMapping/>
  </p:clrMapOvr>
  <p:transition spd="med">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706090"/>
          </a:xfrm>
        </p:spPr>
        <p:txBody>
          <a:bodyPr>
            <a:normAutofit fontScale="90000"/>
          </a:bodyPr>
          <a:lstStyle/>
          <a:p>
            <a:pPr marL="484632" fontAlgn="auto">
              <a:spcAft>
                <a:spcPts val="0"/>
              </a:spcAft>
              <a:defRPr/>
            </a:pPr>
            <a:br>
              <a:rPr lang="es-ES" sz="3100" dirty="0">
                <a:solidFill>
                  <a:schemeClr val="accent1">
                    <a:tint val="83000"/>
                    <a:satMod val="150000"/>
                  </a:schemeClr>
                </a:solidFill>
              </a:rPr>
            </a:br>
            <a:r>
              <a:rPr lang="es-ES" sz="3100" dirty="0">
                <a:solidFill>
                  <a:schemeClr val="accent1">
                    <a:tint val="83000"/>
                    <a:satMod val="150000"/>
                  </a:schemeClr>
                </a:solidFill>
              </a:rPr>
              <a:t>Una justicia restaurativa OJO….</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49154" name="2 Marcador de contenido"/>
          <p:cNvSpPr>
            <a:spLocks noGrp="1"/>
          </p:cNvSpPr>
          <p:nvPr>
            <p:ph idx="1"/>
          </p:nvPr>
        </p:nvSpPr>
        <p:spPr>
          <a:xfrm>
            <a:off x="457200" y="1268413"/>
            <a:ext cx="8229600" cy="5184775"/>
          </a:xfrm>
        </p:spPr>
        <p:txBody>
          <a:bodyPr/>
          <a:lstStyle/>
          <a:p>
            <a:pPr algn="just"/>
            <a:r>
              <a:rPr lang="es-ES" sz="1600" dirty="0">
                <a:solidFill>
                  <a:srgbClr val="FFFF00"/>
                </a:solidFill>
              </a:rPr>
              <a:t>El segundo paso es la elaboración de la justicia. </a:t>
            </a:r>
          </a:p>
          <a:p>
            <a:pPr algn="just"/>
            <a:r>
              <a:rPr lang="es-ES" sz="1600" dirty="0">
                <a:solidFill>
                  <a:srgbClr val="FFFF00"/>
                </a:solidFill>
              </a:rPr>
              <a:t>En el caso de delitos individuales un sistema judicial está ordinariamente en capacidad de aplicar justicia. ¿Pero cómo hacer cuando los crímenes han sido tan numerosos?(Dictaduras militares:  argentina, chile, Guatemala… ) </a:t>
            </a:r>
          </a:p>
          <a:p>
            <a:pPr algn="just"/>
            <a:r>
              <a:rPr lang="es-ES" sz="1600" dirty="0">
                <a:solidFill>
                  <a:srgbClr val="FFFF00"/>
                </a:solidFill>
              </a:rPr>
              <a:t>En Colombia, para juzgar según los procedimientos normales a los 54 mil paramilitares que han aceptado la Ley 975 se requieren  como 99 años. </a:t>
            </a:r>
          </a:p>
          <a:p>
            <a:pPr algn="just"/>
            <a:r>
              <a:rPr lang="es-ES" sz="1600" dirty="0">
                <a:solidFill>
                  <a:srgbClr val="FFFF00"/>
                </a:solidFill>
              </a:rPr>
              <a:t>En la trilogía de la </a:t>
            </a:r>
            <a:r>
              <a:rPr lang="es-ES" sz="1600" i="1" dirty="0" err="1">
                <a:solidFill>
                  <a:srgbClr val="FFFF00"/>
                </a:solidFill>
              </a:rPr>
              <a:t>Orestíada</a:t>
            </a:r>
            <a:r>
              <a:rPr lang="es-ES" sz="1600" i="1" dirty="0">
                <a:solidFill>
                  <a:srgbClr val="FFFF00"/>
                </a:solidFill>
              </a:rPr>
              <a:t> </a:t>
            </a:r>
            <a:r>
              <a:rPr lang="es-ES" sz="1600" dirty="0">
                <a:solidFill>
                  <a:srgbClr val="FFFF00"/>
                </a:solidFill>
              </a:rPr>
              <a:t>el trágico griego Esquilo se pregunta: "¿Cómo castigar un crimen sin cometer otro?". Esquilo había comprendido que la cárcel, la pena de muerte, la extradición, la cadena perpetua y todas las diversas modalidades de castigo son una forma de criminalidad oficializada. Dos milenios más tarde, la sociedad empieza a entender los límites de la justicia punitiva, que es vista cada vez más como una ….. cultura institucionalizada de la venganza.</a:t>
            </a:r>
            <a:endParaRPr lang="es-CO" sz="1600" dirty="0">
              <a:solidFill>
                <a:srgbClr val="FFFF00"/>
              </a:solidFill>
            </a:endParaRPr>
          </a:p>
          <a:p>
            <a:pPr algn="just"/>
            <a:r>
              <a:rPr lang="es-ES" sz="1600" dirty="0">
                <a:solidFill>
                  <a:srgbClr val="FFFF00"/>
                </a:solidFill>
              </a:rPr>
              <a:t>La cultura milenaria, que hemos heredado, emplea un criterio moral de carácter punitivo. El arquetipo impreso en nuestro cerebro afirma que" quien se equivoca tiene que pagar….". ¿Cómo transformar este criterio moral de castigo en un criterio moral de reconciliación? Aunque sea un modelo aún en etapa infantil, el nuevo criterio moral, que caracteriza a las civilizaciones más avanzadas, será el criterio de la compasión, de la bondad, del cuidado recíproco. Es lo que llamamos "justicia restaurativa".</a:t>
            </a:r>
            <a:endParaRPr lang="es-CO" sz="1600" dirty="0">
              <a:solidFill>
                <a:srgbClr val="FFFF00"/>
              </a:solidFill>
            </a:endParaRPr>
          </a:p>
          <a:p>
            <a:endParaRPr lang="es-CO" sz="1600" dirty="0">
              <a:solidFill>
                <a:srgbClr val="FFFF00"/>
              </a:solidFill>
            </a:endParaRPr>
          </a:p>
        </p:txBody>
      </p:sp>
    </p:spTree>
  </p:cSld>
  <p:clrMapOvr>
    <a:masterClrMapping/>
  </p:clrMapOvr>
  <p:transition spd="med">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lstStyle/>
          <a:p>
            <a:pPr marL="484632" fontAlgn="auto">
              <a:spcAft>
                <a:spcPts val="0"/>
              </a:spcAft>
              <a:defRPr/>
            </a:pPr>
            <a:r>
              <a:rPr lang="es-ES" sz="2800" dirty="0">
                <a:solidFill>
                  <a:schemeClr val="accent1">
                    <a:tint val="83000"/>
                    <a:satMod val="150000"/>
                  </a:schemeClr>
                </a:solidFill>
              </a:rPr>
              <a:t>Una justicia restaurativa</a:t>
            </a:r>
            <a:endParaRPr lang="es-CO" sz="2800" dirty="0">
              <a:solidFill>
                <a:schemeClr val="accent1">
                  <a:tint val="83000"/>
                  <a:satMod val="150000"/>
                </a:schemeClr>
              </a:solidFill>
            </a:endParaRPr>
          </a:p>
        </p:txBody>
      </p:sp>
      <p:sp>
        <p:nvSpPr>
          <p:cNvPr id="3" name="2 Marcador de contenido"/>
          <p:cNvSpPr>
            <a:spLocks noGrp="1"/>
          </p:cNvSpPr>
          <p:nvPr>
            <p:ph idx="1"/>
          </p:nvPr>
        </p:nvSpPr>
        <p:spPr>
          <a:xfrm>
            <a:off x="457200" y="1125538"/>
            <a:ext cx="8229600" cy="5543550"/>
          </a:xfrm>
        </p:spPr>
        <p:txBody>
          <a:bodyPr>
            <a:normAutofit fontScale="40000" lnSpcReduction="20000"/>
          </a:bodyPr>
          <a:lstStyle/>
          <a:p>
            <a:pPr marL="448056" indent="-384048" algn="just" fontAlgn="auto">
              <a:spcAft>
                <a:spcPts val="0"/>
              </a:spcAft>
              <a:buFont typeface="Wingdings 2"/>
              <a:buChar char=""/>
              <a:defRPr/>
            </a:pPr>
            <a:r>
              <a:rPr lang="es-ES" sz="4500" dirty="0">
                <a:solidFill>
                  <a:srgbClr val="FFFF00"/>
                </a:solidFill>
              </a:rPr>
              <a:t>La civilización ha individualizado en la demanda de castigo el mejor modo de calmar la indignación y la rabia. Sin embargo, detrás de la exigencia del castigo en parte justa, subyacen claras manifestaciones de venganza. </a:t>
            </a:r>
          </a:p>
          <a:p>
            <a:pPr marL="448056" indent="-384048" algn="just" fontAlgn="auto">
              <a:spcAft>
                <a:spcPts val="0"/>
              </a:spcAft>
              <a:buFont typeface="Wingdings 2"/>
              <a:buChar char=""/>
              <a:defRPr/>
            </a:pPr>
            <a:r>
              <a:rPr lang="es-ES" sz="4500" dirty="0">
                <a:solidFill>
                  <a:srgbClr val="FFFF00"/>
                </a:solidFill>
              </a:rPr>
              <a:t>Es difícil comprender plenamente la perspectiva de la "justicia restaurativa“. De manera equivocada, durante siglos hemos </a:t>
            </a:r>
            <a:r>
              <a:rPr lang="es-ES" sz="4500" dirty="0" err="1">
                <a:solidFill>
                  <a:srgbClr val="FFFF00"/>
                </a:solidFill>
              </a:rPr>
              <a:t>creido</a:t>
            </a:r>
            <a:r>
              <a:rPr lang="es-ES" sz="4500" dirty="0">
                <a:solidFill>
                  <a:srgbClr val="FFFF00"/>
                </a:solidFill>
              </a:rPr>
              <a:t> que el castigo es el único o el mejor modo de aplicar la justicia y de hacer respetar los DDHH.   </a:t>
            </a:r>
            <a:endParaRPr lang="es-CO" sz="4500" dirty="0">
              <a:solidFill>
                <a:srgbClr val="FFFF00"/>
              </a:solidFill>
            </a:endParaRPr>
          </a:p>
          <a:p>
            <a:pPr marL="448056" indent="-384048" algn="just" fontAlgn="auto">
              <a:spcAft>
                <a:spcPts val="0"/>
              </a:spcAft>
              <a:buFont typeface="Wingdings 2"/>
              <a:buChar char=""/>
              <a:defRPr/>
            </a:pPr>
            <a:r>
              <a:rPr lang="es-ES" sz="4500" dirty="0">
                <a:solidFill>
                  <a:srgbClr val="FFFF00"/>
                </a:solidFill>
              </a:rPr>
              <a:t>El indicador del fracaso de la justicia punitiva: porcentajes de reincidencia de quienes salen de la cárcel. Promedio supera el 50%. 72% en EEUU. </a:t>
            </a:r>
          </a:p>
          <a:p>
            <a:pPr marL="448056" indent="-384048" algn="just" fontAlgn="auto">
              <a:spcAft>
                <a:spcPts val="0"/>
              </a:spcAft>
              <a:buFont typeface="Wingdings 2"/>
              <a:buChar char=""/>
              <a:defRPr/>
            </a:pPr>
            <a:r>
              <a:rPr lang="es-ES" sz="4500" dirty="0">
                <a:solidFill>
                  <a:srgbClr val="FFFF00"/>
                </a:solidFill>
              </a:rPr>
              <a:t>La justicia punitiva es herencia de la cultura griega, que nos dejó la razón. La romana nos dio el derecho penal. Ambas niegan la compasión y la bondad, elementos constitutivos del ser humano. </a:t>
            </a:r>
          </a:p>
          <a:p>
            <a:pPr marL="448056" indent="-384048" algn="just" fontAlgn="auto">
              <a:spcAft>
                <a:spcPts val="0"/>
              </a:spcAft>
              <a:buFont typeface="Wingdings 2"/>
              <a:buChar char=""/>
              <a:defRPr/>
            </a:pPr>
            <a:r>
              <a:rPr lang="es-ES" sz="4500" dirty="0">
                <a:solidFill>
                  <a:srgbClr val="FFFF00"/>
                </a:solidFill>
              </a:rPr>
              <a:t>La modernidad reforzó esta herencia "despiadada", enseñando que lo más importante en la existencia humana es la razón analítica e instrumental, la "</a:t>
            </a:r>
            <a:r>
              <a:rPr lang="es-ES" sz="4500" dirty="0" err="1">
                <a:solidFill>
                  <a:srgbClr val="FFFF00"/>
                </a:solidFill>
              </a:rPr>
              <a:t>tecnociencia</a:t>
            </a:r>
            <a:r>
              <a:rPr lang="es-ES" sz="4500" dirty="0">
                <a:solidFill>
                  <a:srgbClr val="FFFF00"/>
                </a:solidFill>
              </a:rPr>
              <a:t>", que emplea como método el alejamiento entre el sujeto y el objeto. Todo lo que venga del sujeto bajo la forma de emoción, afectos, sensibilidad, “el </a:t>
            </a:r>
            <a:r>
              <a:rPr lang="es-ES" sz="4500" i="1" dirty="0">
                <a:solidFill>
                  <a:srgbClr val="FFFF00"/>
                </a:solidFill>
              </a:rPr>
              <a:t>pathos”, </a:t>
            </a:r>
            <a:r>
              <a:rPr lang="es-ES" sz="4500" dirty="0">
                <a:solidFill>
                  <a:srgbClr val="FFFF00"/>
                </a:solidFill>
              </a:rPr>
              <a:t>oscurece la visión analítica del objeto. Nos han dicho que se debe sospechar de esta clase de subjetividad, controlada y hasta reprimida.</a:t>
            </a:r>
            <a:endParaRPr lang="es-CO" sz="4500" dirty="0">
              <a:solidFill>
                <a:srgbClr val="FFFF00"/>
              </a:solidFill>
            </a:endParaRPr>
          </a:p>
          <a:p>
            <a:pPr marL="448056" indent="-384048" algn="just"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lstStyle/>
          <a:p>
            <a:pPr marL="484632" fontAlgn="auto">
              <a:spcAft>
                <a:spcPts val="0"/>
              </a:spcAft>
              <a:defRPr/>
            </a:pPr>
            <a:r>
              <a:rPr lang="es-ES" sz="2800" dirty="0">
                <a:solidFill>
                  <a:schemeClr val="accent1">
                    <a:tint val="83000"/>
                    <a:satMod val="150000"/>
                  </a:schemeClr>
                </a:solidFill>
              </a:rPr>
              <a:t>Una justicia restaurativa</a:t>
            </a:r>
            <a:endParaRPr lang="es-CO" sz="2800" dirty="0">
              <a:solidFill>
                <a:schemeClr val="accent1">
                  <a:tint val="83000"/>
                  <a:satMod val="150000"/>
                </a:schemeClr>
              </a:solidFill>
            </a:endParaRPr>
          </a:p>
        </p:txBody>
      </p:sp>
      <p:sp>
        <p:nvSpPr>
          <p:cNvPr id="3" name="2 Marcador de contenido"/>
          <p:cNvSpPr>
            <a:spLocks noGrp="1"/>
          </p:cNvSpPr>
          <p:nvPr>
            <p:ph idx="1"/>
          </p:nvPr>
        </p:nvSpPr>
        <p:spPr>
          <a:xfrm>
            <a:off x="250825" y="981075"/>
            <a:ext cx="8642350" cy="5688013"/>
          </a:xfrm>
        </p:spPr>
        <p:txBody>
          <a:bodyPr/>
          <a:lstStyle/>
          <a:p>
            <a:pPr algn="just"/>
            <a:r>
              <a:rPr lang="es-ES" sz="1700" dirty="0">
                <a:solidFill>
                  <a:srgbClr val="FFFF00"/>
                </a:solidFill>
              </a:rPr>
              <a:t>La justicia que restaura es una tendencia en el campo de la </a:t>
            </a:r>
            <a:r>
              <a:rPr lang="es-ES" sz="1700" dirty="0" err="1">
                <a:solidFill>
                  <a:srgbClr val="FFFF00"/>
                </a:solidFill>
              </a:rPr>
              <a:t>victimología</a:t>
            </a:r>
            <a:r>
              <a:rPr lang="es-ES" sz="1700" dirty="0">
                <a:solidFill>
                  <a:srgbClr val="FFFF00"/>
                </a:solidFill>
              </a:rPr>
              <a:t>, la criminología y, de las ciencias sociales. Con relación a un crimen, afrontar el efecto perverso que este ha tenido sobre la capacidad de relación de las personas involucradas -el que comete una ofensa y el que la sufre - es tan importante como reparar el daño causado. </a:t>
            </a:r>
          </a:p>
          <a:p>
            <a:pPr algn="just"/>
            <a:r>
              <a:rPr lang="es-ES" sz="1700" dirty="0">
                <a:solidFill>
                  <a:srgbClr val="FFFF00"/>
                </a:solidFill>
              </a:rPr>
              <a:t>Los programas de justicia restauradora que se están experimentando en el mundo buscan rehabilitar al ofendido, al agresor y a los miembros de la comunidad afectada. Los resultados de la aplicación de la justicia no se miden por la cantidad de castigos infligidos, sino por la cantidad de daños reparados y prevenidos. </a:t>
            </a:r>
            <a:endParaRPr lang="es-CO" sz="1700" dirty="0">
              <a:solidFill>
                <a:srgbClr val="FFFF00"/>
              </a:solidFill>
            </a:endParaRPr>
          </a:p>
          <a:p>
            <a:pPr algn="just"/>
            <a:r>
              <a:rPr lang="es-ES" sz="1700" dirty="0">
                <a:solidFill>
                  <a:srgbClr val="FFFF00"/>
                </a:solidFill>
              </a:rPr>
              <a:t>La justicia es pues el ejercicio de la asistencia, de la sociedad, para recuperar al culpable y ofrecer reparación a las víctimas. La pedagogía de la atención y de la reconciliación es lo que motiva la profunda espiritualidad de esta nueva perspectiva de justicia. </a:t>
            </a:r>
            <a:endParaRPr lang="es-CO" sz="1700" dirty="0">
              <a:solidFill>
                <a:srgbClr val="FFFF00"/>
              </a:solidFill>
            </a:endParaRPr>
          </a:p>
          <a:p>
            <a:pPr algn="just"/>
            <a:r>
              <a:rPr lang="es-ES" sz="1700" dirty="0">
                <a:solidFill>
                  <a:srgbClr val="FFFF00"/>
                </a:solidFill>
              </a:rPr>
              <a:t>Para </a:t>
            </a:r>
            <a:r>
              <a:rPr lang="es-ES" sz="1700" i="1" dirty="0">
                <a:solidFill>
                  <a:srgbClr val="FFFF00"/>
                </a:solidFill>
              </a:rPr>
              <a:t>Amós </a:t>
            </a:r>
            <a:r>
              <a:rPr lang="es-ES" sz="1700" dirty="0">
                <a:solidFill>
                  <a:srgbClr val="FFFF00"/>
                </a:solidFill>
              </a:rPr>
              <a:t>(5, 24) la justicia basada en la ley </a:t>
            </a:r>
            <a:r>
              <a:rPr lang="es-ES" sz="1700" i="1" dirty="0">
                <a:solidFill>
                  <a:srgbClr val="FFFF00"/>
                </a:solidFill>
              </a:rPr>
              <a:t>(</a:t>
            </a:r>
            <a:r>
              <a:rPr lang="es-ES" sz="1700" i="1" dirty="0" err="1">
                <a:solidFill>
                  <a:srgbClr val="FFFF00"/>
                </a:solidFill>
              </a:rPr>
              <a:t>mispat</a:t>
            </a:r>
            <a:r>
              <a:rPr lang="es-ES" sz="1700" i="1" dirty="0">
                <a:solidFill>
                  <a:srgbClr val="FFFF00"/>
                </a:solidFill>
              </a:rPr>
              <a:t>) </a:t>
            </a:r>
            <a:r>
              <a:rPr lang="es-ES" sz="1700" dirty="0">
                <a:solidFill>
                  <a:srgbClr val="FFFF00"/>
                </a:solidFill>
              </a:rPr>
              <a:t>y la basada en la misericordia y la bondad </a:t>
            </a:r>
            <a:r>
              <a:rPr lang="es-ES" sz="1700" i="1" dirty="0">
                <a:solidFill>
                  <a:srgbClr val="FFFF00"/>
                </a:solidFill>
              </a:rPr>
              <a:t>(</a:t>
            </a:r>
            <a:r>
              <a:rPr lang="es-ES" sz="1700" i="1" dirty="0" err="1">
                <a:solidFill>
                  <a:srgbClr val="FFFF00"/>
                </a:solidFill>
              </a:rPr>
              <a:t>sedaqa</a:t>
            </a:r>
            <a:r>
              <a:rPr lang="es-ES" sz="1700" i="1" dirty="0">
                <a:solidFill>
                  <a:srgbClr val="FFFF00"/>
                </a:solidFill>
              </a:rPr>
              <a:t>) </a:t>
            </a:r>
            <a:r>
              <a:rPr lang="es-ES" sz="1700" dirty="0">
                <a:solidFill>
                  <a:srgbClr val="FFFF00"/>
                </a:solidFill>
              </a:rPr>
              <a:t>son diferentes. Esta última es la justicia de Dios, cuya misericordia no tiene límites. Justicia es recuperar al ofensor. </a:t>
            </a:r>
          </a:p>
          <a:p>
            <a:pPr algn="just"/>
            <a:r>
              <a:rPr lang="es-ES" sz="1700" dirty="0">
                <a:solidFill>
                  <a:srgbClr val="FFFF00"/>
                </a:solidFill>
              </a:rPr>
              <a:t>En las ciencias jurídicas está sucediendo una revolución. 'También al interior de la fe cristiana las "estrategias" que insisten en el castigo y en el infierno comienzan a ser objeto de discusión. Dios es amor. </a:t>
            </a:r>
          </a:p>
          <a:p>
            <a:pPr algn="just"/>
            <a:r>
              <a:rPr lang="es-ES" sz="1700" dirty="0">
                <a:solidFill>
                  <a:srgbClr val="FFFF00"/>
                </a:solidFill>
              </a:rPr>
              <a:t>Se está probando el poder transformador de la justicia restaurativa, en las víctimas, en los culpables y en las comunidades interesadas. Se empieza a reconocer que aun los ofensores son víctimas y que, en la perspectiva de una sociedad entendida como cuerpo, también las víctimas han sido a su vez ofensores. Por esta vía se llega a los conceptos de solidaridad, de responsabilidad compartida y de reparación vicaria. </a:t>
            </a:r>
            <a:endParaRPr lang="es-CO" sz="1700" dirty="0">
              <a:solidFill>
                <a:srgbClr val="FFFF00"/>
              </a:solidFill>
            </a:endParaRPr>
          </a:p>
          <a:p>
            <a:pPr algn="just"/>
            <a:endParaRPr lang="es-CO" sz="1600"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lstStyle/>
          <a:p>
            <a:pPr marL="484632" fontAlgn="auto">
              <a:spcAft>
                <a:spcPts val="0"/>
              </a:spcAft>
              <a:defRPr/>
            </a:pPr>
            <a:r>
              <a:rPr lang="es-ES" dirty="0">
                <a:solidFill>
                  <a:schemeClr val="accent1">
                    <a:tint val="83000"/>
                    <a:satMod val="150000"/>
                  </a:schemeClr>
                </a:solidFill>
              </a:rPr>
              <a:t>Una justicia restaurativa</a:t>
            </a:r>
            <a:endParaRPr lang="es-CO" dirty="0">
              <a:solidFill>
                <a:schemeClr val="accent1">
                  <a:tint val="83000"/>
                  <a:satMod val="150000"/>
                </a:schemeClr>
              </a:solidFill>
            </a:endParaRPr>
          </a:p>
        </p:txBody>
      </p:sp>
      <p:sp>
        <p:nvSpPr>
          <p:cNvPr id="3" name="2 Marcador de contenido"/>
          <p:cNvSpPr>
            <a:spLocks noGrp="1"/>
          </p:cNvSpPr>
          <p:nvPr>
            <p:ph idx="1"/>
          </p:nvPr>
        </p:nvSpPr>
        <p:spPr>
          <a:xfrm>
            <a:off x="0" y="1268760"/>
            <a:ext cx="8686800" cy="5400328"/>
          </a:xfrm>
        </p:spPr>
        <p:txBody>
          <a:bodyPr>
            <a:normAutofit fontScale="25000" lnSpcReduction="20000"/>
          </a:bodyPr>
          <a:lstStyle/>
          <a:p>
            <a:pPr marL="448056" indent="-384048" algn="just" fontAlgn="auto">
              <a:spcAft>
                <a:spcPts val="0"/>
              </a:spcAft>
              <a:buFont typeface="Wingdings 2"/>
              <a:buChar char=""/>
              <a:defRPr/>
            </a:pPr>
            <a:r>
              <a:rPr lang="es-ES" sz="7600" dirty="0">
                <a:solidFill>
                  <a:srgbClr val="FFFF00"/>
                </a:solidFill>
              </a:rPr>
              <a:t>Por desgracia, el criterio moral punitivo perdura y prevalece en la humanidad como una rutina inconsciente y una ceguera colectiva. </a:t>
            </a:r>
          </a:p>
          <a:p>
            <a:pPr marL="448056" indent="-384048" algn="just" fontAlgn="auto">
              <a:spcAft>
                <a:spcPts val="0"/>
              </a:spcAft>
              <a:buFont typeface="Wingdings 2"/>
              <a:buChar char=""/>
              <a:defRPr/>
            </a:pPr>
            <a:r>
              <a:rPr lang="es-ES" sz="7600" dirty="0">
                <a:solidFill>
                  <a:srgbClr val="FFFF00"/>
                </a:solidFill>
              </a:rPr>
              <a:t>Expresiones concretas de tales criterios son las cárceles, instituciones cada vez más obsoletas no sólo por los escasos resultados que obtienen, sino  porque han impuesto a la humanidad la cultura de la venganza. Las cárceles, la pena de muerte, la cadena perpetua representan la oficialización de la venganza.</a:t>
            </a:r>
            <a:endParaRPr lang="es-CO" sz="7600" dirty="0">
              <a:solidFill>
                <a:srgbClr val="FFFF00"/>
              </a:solidFill>
            </a:endParaRPr>
          </a:p>
          <a:p>
            <a:pPr marL="448056" indent="-384048" algn="just" fontAlgn="auto">
              <a:spcAft>
                <a:spcPts val="0"/>
              </a:spcAft>
              <a:buFont typeface="Wingdings 2"/>
              <a:buChar char=""/>
              <a:defRPr/>
            </a:pPr>
            <a:r>
              <a:rPr lang="es-ES" sz="7600" dirty="0" err="1">
                <a:solidFill>
                  <a:srgbClr val="FFFF00"/>
                </a:solidFill>
              </a:rPr>
              <a:t>Hobbes</a:t>
            </a:r>
            <a:r>
              <a:rPr lang="es-ES" sz="7600" dirty="0">
                <a:solidFill>
                  <a:srgbClr val="FFFF00"/>
                </a:solidFill>
              </a:rPr>
              <a:t> describió la prisión como la privación de la libertad. La cárcel es un ejercicio oficial de violencia. La cárcel tiene el efecto de "frenar" el futuro de los ofensores condenándolos a vivir en la memoria de la ofensa. Las prisiones obligan a las personas a vivir en su pasado, activando un círculo perverso de rabia, de resentimiento y de deseo de venganza. </a:t>
            </a:r>
          </a:p>
          <a:p>
            <a:pPr marL="448056" indent="-384048" algn="just" fontAlgn="auto">
              <a:spcAft>
                <a:spcPts val="0"/>
              </a:spcAft>
              <a:buFont typeface="Wingdings 2"/>
              <a:buChar char=""/>
              <a:defRPr/>
            </a:pPr>
            <a:r>
              <a:rPr lang="es-ES" sz="7600" dirty="0">
                <a:solidFill>
                  <a:srgbClr val="FFFF00"/>
                </a:solidFill>
              </a:rPr>
              <a:t>Son suficientes los datos sobre la reincidencia para demostrar la ineficacia de las cárceles. ¿Para qué sirven ahora las penitenciarías? En el 2002, el sistema carcelario de EEUU  alcanzó la cifra de dos millones de prisioneros. </a:t>
            </a:r>
          </a:p>
          <a:p>
            <a:pPr marL="448056" indent="-384048" algn="just" fontAlgn="auto">
              <a:spcAft>
                <a:spcPts val="0"/>
              </a:spcAft>
              <a:buFont typeface="Wingdings 2"/>
              <a:buChar char=""/>
              <a:defRPr/>
            </a:pPr>
            <a:r>
              <a:rPr lang="es-ES" sz="7600" dirty="0">
                <a:solidFill>
                  <a:srgbClr val="FFFF00"/>
                </a:solidFill>
              </a:rPr>
              <a:t>En la mayoría de los países el número de reclusos aumenta y se verifican casos de superpoblación cada vez más inhumanos. </a:t>
            </a:r>
          </a:p>
          <a:p>
            <a:pPr marL="448056" indent="-384048" algn="just" fontAlgn="auto">
              <a:spcAft>
                <a:spcPts val="0"/>
              </a:spcAft>
              <a:buFont typeface="Wingdings 2"/>
              <a:buChar char=""/>
              <a:defRPr/>
            </a:pPr>
            <a:r>
              <a:rPr lang="es-ES" sz="7600" dirty="0">
                <a:solidFill>
                  <a:srgbClr val="FFFF00"/>
                </a:solidFill>
              </a:rPr>
              <a:t>Los costos de la cultura de la venganza son elevados. Un detenido cuesta normalmente el equivalente de 5 ó 6 salarios mínimos.</a:t>
            </a:r>
            <a:endParaRPr lang="es-CO" sz="7600" dirty="0">
              <a:solidFill>
                <a:srgbClr val="FFFF00"/>
              </a:solidFill>
            </a:endParaRPr>
          </a:p>
          <a:p>
            <a:pPr marL="448056" indent="-384048"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lstStyle/>
          <a:p>
            <a:pPr marL="484632" fontAlgn="auto">
              <a:spcAft>
                <a:spcPts val="0"/>
              </a:spcAft>
              <a:defRPr/>
            </a:pPr>
            <a:r>
              <a:rPr lang="es-ES" dirty="0">
                <a:solidFill>
                  <a:schemeClr val="accent1">
                    <a:tint val="83000"/>
                    <a:satMod val="150000"/>
                  </a:schemeClr>
                </a:solidFill>
              </a:rPr>
              <a:t>Una justicia restaurativa</a:t>
            </a: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1268413"/>
            <a:ext cx="8229600" cy="5329237"/>
          </a:xfrm>
        </p:spPr>
        <p:txBody>
          <a:bodyPr>
            <a:normAutofit fontScale="92500" lnSpcReduction="10000"/>
          </a:bodyPr>
          <a:lstStyle/>
          <a:p>
            <a:pPr marL="448056" indent="-384048" algn="just" fontAlgn="auto">
              <a:spcAft>
                <a:spcPts val="0"/>
              </a:spcAft>
              <a:buFont typeface="Wingdings 2"/>
              <a:buChar char=""/>
              <a:defRPr/>
            </a:pPr>
            <a:r>
              <a:rPr lang="es-ES" sz="1600" dirty="0">
                <a:solidFill>
                  <a:srgbClr val="FFFF00"/>
                </a:solidFill>
              </a:rPr>
              <a:t>El impacto negativo de las cárceles ha sido enfatizado desde hace mucho tiempo, sin embargo, la costumbre arraigada, o peor, la torpeza colectiva nos impide encontrar soluciones más humanas, más creativas y dignas. Canadá ha experimentado modelos de reclusión más humanos, entre los que se destacan los arrestos domiciliarios, facilitados hoy por el desarrollo del monitoreo electrónico. Los resultados son positivos, sobre todo en lugares en los que existe apoyo público por parte de la comunidad y de los medios de información.</a:t>
            </a:r>
          </a:p>
          <a:p>
            <a:pPr marL="448056" indent="-384048" algn="just" fontAlgn="auto">
              <a:spcAft>
                <a:spcPts val="0"/>
              </a:spcAft>
              <a:buFont typeface="Wingdings 2"/>
              <a:buChar char=""/>
              <a:defRPr/>
            </a:pPr>
            <a:r>
              <a:rPr lang="es-ES" sz="1600" dirty="0">
                <a:solidFill>
                  <a:srgbClr val="FFFF00"/>
                </a:solidFill>
              </a:rPr>
              <a:t>Un creciente número de jueces quisiera universalizar estas metodologías alternativas, pero las reacciones de las víctimas, del público y de los medios de comunicación siguen siendo, en su mayoría, de rechazo. </a:t>
            </a:r>
          </a:p>
          <a:p>
            <a:pPr marL="448056" indent="-384048" algn="just" fontAlgn="auto">
              <a:spcAft>
                <a:spcPts val="0"/>
              </a:spcAft>
              <a:buFont typeface="Wingdings 2"/>
              <a:buChar char=""/>
              <a:defRPr/>
            </a:pPr>
            <a:r>
              <a:rPr lang="es-ES" sz="1600" dirty="0">
                <a:solidFill>
                  <a:srgbClr val="FFFF00"/>
                </a:solidFill>
              </a:rPr>
              <a:t>El criterio moral del castigo y de la venganza prevalece, anclado como yace en el cerebro y el corazón de la humanidad. Para muchos aún no hay castigo válido sin cárcel y sin privación de la libertad. En el futuro la difusión de los beneficios de la justicia restauradora, sumados al mejoramiento de la tecnología </a:t>
            </a:r>
            <a:r>
              <a:rPr lang="es-ES" sz="1600" dirty="0" err="1">
                <a:solidFill>
                  <a:srgbClr val="FFFF00"/>
                </a:solidFill>
              </a:rPr>
              <a:t>Gps</a:t>
            </a:r>
            <a:r>
              <a:rPr lang="es-ES" sz="1600" dirty="0">
                <a:solidFill>
                  <a:srgbClr val="FFFF00"/>
                </a:solidFill>
              </a:rPr>
              <a:t> </a:t>
            </a:r>
            <a:r>
              <a:rPr lang="es-ES" sz="1600" i="1" dirty="0">
                <a:solidFill>
                  <a:srgbClr val="FFFF00"/>
                </a:solidFill>
              </a:rPr>
              <a:t>(Global </a:t>
            </a:r>
            <a:r>
              <a:rPr lang="es-ES" sz="1600" i="1" dirty="0" err="1">
                <a:solidFill>
                  <a:srgbClr val="FFFF00"/>
                </a:solidFill>
              </a:rPr>
              <a:t>positioning</a:t>
            </a:r>
            <a:r>
              <a:rPr lang="es-ES" sz="1600" i="1" dirty="0">
                <a:solidFill>
                  <a:srgbClr val="FFFF00"/>
                </a:solidFill>
              </a:rPr>
              <a:t> </a:t>
            </a:r>
            <a:r>
              <a:rPr lang="es-ES" sz="1600" i="1" dirty="0" err="1">
                <a:solidFill>
                  <a:srgbClr val="FFFF00"/>
                </a:solidFill>
              </a:rPr>
              <a:t>system</a:t>
            </a:r>
            <a:r>
              <a:rPr lang="es-ES" sz="1600" i="1" dirty="0">
                <a:solidFill>
                  <a:srgbClr val="FFFF00"/>
                </a:solidFill>
              </a:rPr>
              <a:t>), </a:t>
            </a:r>
            <a:r>
              <a:rPr lang="es-ES" sz="1600" dirty="0">
                <a:solidFill>
                  <a:srgbClr val="FFFF00"/>
                </a:solidFill>
              </a:rPr>
              <a:t>permitirá el refuerzo de un sistema de custodia domiciliaria respetuosa de la dignidad del ser humano.</a:t>
            </a:r>
            <a:endParaRPr lang="es-CO" sz="1600" dirty="0">
              <a:solidFill>
                <a:srgbClr val="FFFF00"/>
              </a:solidFill>
            </a:endParaRPr>
          </a:p>
          <a:p>
            <a:pPr marL="448056" indent="-384048" algn="just" fontAlgn="auto">
              <a:spcAft>
                <a:spcPts val="0"/>
              </a:spcAft>
              <a:buFont typeface="Wingdings 2"/>
              <a:buChar char=""/>
              <a:defRPr/>
            </a:pPr>
            <a:r>
              <a:rPr lang="es-ES" sz="1600" dirty="0">
                <a:solidFill>
                  <a:srgbClr val="FFFF00"/>
                </a:solidFill>
              </a:rPr>
              <a:t>La justicia restaurativa no niega el saludable ejercicio de la denuncia de una infracción y el consecuente reconocimiento de la responsabilidad de quien la cometió, pero sostiene que la justicia no consiste en castigar, sino en recuperar al culpable. Incluso si el reconocimiento es todavía tímido y limitado, la justicia restauradora se perfila como una inversión altamente rentable, aunque la justicia punitiva no sólo sea antieconómica, sino una expresión dolorosa del debilitamiento del </a:t>
            </a:r>
            <a:r>
              <a:rPr lang="es-ES" sz="1600" i="1" dirty="0" err="1">
                <a:solidFill>
                  <a:srgbClr val="FFFF00"/>
                </a:solidFill>
              </a:rPr>
              <a:t>ethos</a:t>
            </a:r>
            <a:r>
              <a:rPr lang="es-ES" sz="1600" i="1" dirty="0">
                <a:solidFill>
                  <a:srgbClr val="FFFF00"/>
                </a:solidFill>
              </a:rPr>
              <a:t> </a:t>
            </a:r>
            <a:r>
              <a:rPr lang="es-ES" sz="1600" dirty="0">
                <a:solidFill>
                  <a:srgbClr val="FFFF00"/>
                </a:solidFill>
              </a:rPr>
              <a:t>democrático y político de la ciudadanía.</a:t>
            </a:r>
            <a:endParaRPr lang="es-CO" sz="1600" dirty="0">
              <a:solidFill>
                <a:srgbClr val="FFFF00"/>
              </a:solidFill>
            </a:endParaRPr>
          </a:p>
          <a:p>
            <a:pPr marL="448056" indent="-384048" algn="just" fontAlgn="auto">
              <a:spcAft>
                <a:spcPts val="0"/>
              </a:spcAft>
              <a:buFont typeface="Wingdings 2"/>
              <a:buChar char=""/>
              <a:defRPr/>
            </a:pPr>
            <a:endParaRPr lang="es-CO" sz="1600"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lstStyle/>
          <a:p>
            <a:pPr marL="484632" fontAlgn="auto">
              <a:spcAft>
                <a:spcPts val="0"/>
              </a:spcAft>
              <a:defRPr/>
            </a:pPr>
            <a:r>
              <a:rPr lang="es-ES" dirty="0">
                <a:solidFill>
                  <a:schemeClr val="accent1">
                    <a:tint val="83000"/>
                    <a:satMod val="150000"/>
                  </a:schemeClr>
                </a:solidFill>
              </a:rPr>
              <a:t>Una justicia restaurativa</a:t>
            </a: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1125538"/>
            <a:ext cx="8229600" cy="5399087"/>
          </a:xfrm>
        </p:spPr>
        <p:txBody>
          <a:bodyPr>
            <a:normAutofit fontScale="47500" lnSpcReduction="20000"/>
          </a:bodyPr>
          <a:lstStyle/>
          <a:p>
            <a:pPr marL="448056" indent="-384048" algn="just" fontAlgn="auto">
              <a:spcAft>
                <a:spcPts val="0"/>
              </a:spcAft>
              <a:buFont typeface="Wingdings 2"/>
              <a:buChar char=""/>
              <a:defRPr/>
            </a:pPr>
            <a:r>
              <a:rPr lang="es-ES" sz="3400" dirty="0">
                <a:solidFill>
                  <a:srgbClr val="FFFF00"/>
                </a:solidFill>
              </a:rPr>
              <a:t>Corroboran la conveniencia de un cambio en la dirección de la justicia los importantes resultados obtenidos en algunas cárceles de México y Brasil. Ésta es una prueba clara de la necesidad de ayudar a los prisioneros a liberarse de la cárcel moral de su pasado y, al mismo tiempo, de generar procesos de perdón entre las víctimas, que a menudo, sin darse cuenta, permanecen atrapados en otra prisión hecha de rabias, de resentimientos y de deseos de venganza. Ambas cárceles se revelan como una tragedia para la humanidad porque excluyen, dividen y generan nuevas violencias.  </a:t>
            </a:r>
            <a:endParaRPr lang="es-CO" sz="3400" dirty="0">
              <a:solidFill>
                <a:srgbClr val="FFFF00"/>
              </a:solidFill>
            </a:endParaRPr>
          </a:p>
          <a:p>
            <a:pPr marL="448056" indent="-384048" algn="just" fontAlgn="auto">
              <a:spcAft>
                <a:spcPts val="0"/>
              </a:spcAft>
              <a:buFont typeface="Wingdings 2"/>
              <a:buChar char=""/>
              <a:defRPr/>
            </a:pPr>
            <a:r>
              <a:rPr lang="es-ES" sz="3400" dirty="0">
                <a:solidFill>
                  <a:srgbClr val="FFFF00"/>
                </a:solidFill>
              </a:rPr>
              <a:t>No obstante, para que la humanidad se renueve no basta reducir las necesidades materiales y cultivar la dimensión espiritual. </a:t>
            </a:r>
          </a:p>
          <a:p>
            <a:pPr marL="448056" indent="-384048" algn="just" fontAlgn="auto">
              <a:spcAft>
                <a:spcPts val="0"/>
              </a:spcAft>
              <a:buFont typeface="Wingdings 2"/>
              <a:buChar char=""/>
              <a:defRPr/>
            </a:pPr>
            <a:r>
              <a:rPr lang="es-ES" sz="3400" dirty="0">
                <a:solidFill>
                  <a:srgbClr val="FFFF00"/>
                </a:solidFill>
              </a:rPr>
              <a:t>Hoy día prevalece un tipo de justicia punitiva que sólo produce mayor violencia; el sistema judicial y el carcelario, así como están concebidos hoy, no son más que una oficialización de la venganza.</a:t>
            </a:r>
            <a:endParaRPr lang="es-CO" sz="3400" dirty="0">
              <a:solidFill>
                <a:srgbClr val="FFFF00"/>
              </a:solidFill>
            </a:endParaRPr>
          </a:p>
          <a:p>
            <a:pPr marL="448056" indent="-384048" algn="just" fontAlgn="auto">
              <a:spcAft>
                <a:spcPts val="0"/>
              </a:spcAft>
              <a:buFont typeface="Wingdings 2"/>
              <a:buChar char=""/>
              <a:defRPr/>
            </a:pPr>
            <a:r>
              <a:rPr lang="es-ES" sz="3400" dirty="0">
                <a:solidFill>
                  <a:srgbClr val="FFFF00"/>
                </a:solidFill>
              </a:rPr>
              <a:t>La pedagogía del perdón y de la reconciliación tiene un impacto liberador cada vez más apreciado. Si aceptamos que la justicia no termina al castigar sino cuando recupera al culpable dentro de una perspectiva de "cuerpo místico" de la sociedad, entonces nos damos cuenta de que la responsabilidad de la reparación de las víctimas y de la rehabilitación de los culpables pertenece a todos. </a:t>
            </a:r>
          </a:p>
          <a:p>
            <a:pPr marL="448056" indent="-384048" algn="just" fontAlgn="auto">
              <a:spcAft>
                <a:spcPts val="0"/>
              </a:spcAft>
              <a:buFont typeface="Wingdings 2"/>
              <a:buChar char=""/>
              <a:defRPr/>
            </a:pPr>
            <a:r>
              <a:rPr lang="es-ES" sz="3400" dirty="0">
                <a:solidFill>
                  <a:srgbClr val="FFFF00"/>
                </a:solidFill>
              </a:rPr>
              <a:t>En la actual cultura del tener y del provecho urge recuperar la dimensión oblativa del ser humano en sus manifestaciones más sublimes, como la compasión, la ternura y la misericordia. Cuando Jesús pregunta a la mujer sorprendida en adulterio quién la ha condenado, inaugura un modelo de justicia restauradora: "Ya tampoco te condeno, Vete en paz" (</a:t>
            </a:r>
            <a:r>
              <a:rPr lang="es-ES" sz="3400" dirty="0" err="1">
                <a:solidFill>
                  <a:srgbClr val="FFFF00"/>
                </a:solidFill>
              </a:rPr>
              <a:t>Jn</a:t>
            </a:r>
            <a:r>
              <a:rPr lang="es-ES" sz="3400" dirty="0">
                <a:solidFill>
                  <a:srgbClr val="FFFF00"/>
                </a:solidFill>
              </a:rPr>
              <a:t> 8, 1-11).</a:t>
            </a:r>
            <a:endParaRPr lang="es-CO" sz="3400" dirty="0">
              <a:solidFill>
                <a:srgbClr val="FFFF00"/>
              </a:solidFill>
            </a:endParaRPr>
          </a:p>
          <a:p>
            <a:pPr marL="448056" indent="-384048" algn="just"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normAutofit/>
          </a:bodyPr>
          <a:lstStyle/>
          <a:p>
            <a:pPr marL="484632" fontAlgn="auto">
              <a:spcAft>
                <a:spcPts val="0"/>
              </a:spcAft>
              <a:defRPr/>
            </a:pPr>
            <a:r>
              <a:rPr lang="es-ES" dirty="0">
                <a:solidFill>
                  <a:schemeClr val="accent1">
                    <a:tint val="83000"/>
                    <a:satMod val="150000"/>
                  </a:schemeClr>
                </a:solidFill>
              </a:rPr>
              <a:t>Una justicia restaurativa…</a:t>
            </a: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1268413"/>
            <a:ext cx="8229600" cy="5589587"/>
          </a:xfrm>
        </p:spPr>
        <p:txBody>
          <a:bodyPr>
            <a:normAutofit fontScale="47500" lnSpcReduction="20000"/>
          </a:bodyPr>
          <a:lstStyle/>
          <a:p>
            <a:pPr marL="448056" indent="-384048" algn="just" fontAlgn="auto">
              <a:spcAft>
                <a:spcPts val="0"/>
              </a:spcAft>
              <a:buFont typeface="Wingdings 2"/>
              <a:buChar char=""/>
              <a:defRPr/>
            </a:pPr>
            <a:r>
              <a:rPr lang="es-ES" sz="3400" dirty="0">
                <a:solidFill>
                  <a:srgbClr val="FFFF00"/>
                </a:solidFill>
              </a:rPr>
              <a:t>En vista de la reconciliación </a:t>
            </a:r>
            <a:r>
              <a:rPr lang="es-ES" sz="3400" dirty="0" err="1">
                <a:solidFill>
                  <a:srgbClr val="FFFF00"/>
                </a:solidFill>
              </a:rPr>
              <a:t>estan</a:t>
            </a:r>
            <a:r>
              <a:rPr lang="es-ES" sz="3400" dirty="0">
                <a:solidFill>
                  <a:srgbClr val="FFFF00"/>
                </a:solidFill>
              </a:rPr>
              <a:t> en desarrollo los conceptos de "auto-restauración" y "</a:t>
            </a:r>
            <a:r>
              <a:rPr lang="es-ES" sz="3400" dirty="0" err="1">
                <a:solidFill>
                  <a:srgbClr val="FFFF00"/>
                </a:solidFill>
              </a:rPr>
              <a:t>hetero</a:t>
            </a:r>
            <a:r>
              <a:rPr lang="es-ES" sz="3400" dirty="0">
                <a:solidFill>
                  <a:srgbClr val="FFFF00"/>
                </a:solidFill>
              </a:rPr>
              <a:t>-restauración“. Entendida la "</a:t>
            </a:r>
            <a:r>
              <a:rPr lang="es-ES" sz="3400" dirty="0" err="1">
                <a:solidFill>
                  <a:srgbClr val="FFFF00"/>
                </a:solidFill>
              </a:rPr>
              <a:t>hétero</a:t>
            </a:r>
            <a:r>
              <a:rPr lang="es-ES" sz="3400" dirty="0">
                <a:solidFill>
                  <a:srgbClr val="FFFF00"/>
                </a:solidFill>
              </a:rPr>
              <a:t>-restauración" como cada acción reparadora que provenga del culpable, ya sea o no impuesta; y la "auto-restauración" como cuando la persona que ha sufrido una agresión desarrolla formas propias de superación de las consecuencias del trauma. El objetivo es facilitar la comprensión de la necesidad de la reparación/restauración para reponerse de una ofensa.</a:t>
            </a:r>
            <a:endParaRPr lang="es-CO" sz="3400" dirty="0">
              <a:solidFill>
                <a:srgbClr val="FFFF00"/>
              </a:solidFill>
            </a:endParaRPr>
          </a:p>
          <a:p>
            <a:pPr marL="448056" indent="-384048" algn="just" fontAlgn="auto">
              <a:spcAft>
                <a:spcPts val="0"/>
              </a:spcAft>
              <a:buFont typeface="Wingdings 2"/>
              <a:buChar char=""/>
              <a:defRPr/>
            </a:pPr>
            <a:r>
              <a:rPr lang="es-ES" sz="3400" dirty="0">
                <a:solidFill>
                  <a:srgbClr val="FFFF00"/>
                </a:solidFill>
              </a:rPr>
              <a:t>El ejercicio de la auto-restauración y el de la </a:t>
            </a:r>
            <a:r>
              <a:rPr lang="es-ES" sz="3400" dirty="0" err="1">
                <a:solidFill>
                  <a:srgbClr val="FFFF00"/>
                </a:solidFill>
              </a:rPr>
              <a:t>hetero</a:t>
            </a:r>
            <a:r>
              <a:rPr lang="es-ES" sz="3400" dirty="0">
                <a:solidFill>
                  <a:srgbClr val="FFFF00"/>
                </a:solidFill>
              </a:rPr>
              <a:t>-restauración es fundamental en el camino hacia la reconciliación. Pero es especialmente importante la auto-restauración. </a:t>
            </a:r>
          </a:p>
          <a:p>
            <a:pPr marL="448056" indent="-384048" algn="just" fontAlgn="auto">
              <a:spcAft>
                <a:spcPts val="0"/>
              </a:spcAft>
              <a:buFont typeface="Wingdings 2"/>
              <a:buChar char=""/>
              <a:defRPr/>
            </a:pPr>
            <a:r>
              <a:rPr lang="es-ES" sz="3400" dirty="0">
                <a:solidFill>
                  <a:srgbClr val="FFFF00"/>
                </a:solidFill>
              </a:rPr>
              <a:t>Quien sufre un trauma tiende a la victimización y esta actitud puede llegar a frenar el potencial de acción y superación de las consecuencias de una ofensa. Las personas han de realizar un papel activo en el proceso de perdón y reconciliación; permanecer en el estado de solicitantes de reparación a castigo es un modo aparentemente activo de hacerlo, pero yendo más al fondo, se ve que, de esta manera, se delega completamente a lo externo la restauración debida. </a:t>
            </a:r>
          </a:p>
          <a:p>
            <a:pPr marL="448056" indent="-384048" algn="just" fontAlgn="auto">
              <a:spcAft>
                <a:spcPts val="0"/>
              </a:spcAft>
              <a:buFont typeface="Wingdings 2"/>
              <a:buChar char=""/>
              <a:defRPr/>
            </a:pPr>
            <a:r>
              <a:rPr lang="es-ES" sz="3400" dirty="0">
                <a:solidFill>
                  <a:srgbClr val="FFFF00"/>
                </a:solidFill>
              </a:rPr>
              <a:t>El concepto de "auto-restauración" involucra de modo activo a la persona ultrajada en el proceso de superación de la herida sufrida. Si la </a:t>
            </a:r>
            <a:r>
              <a:rPr lang="es-ES" sz="3400" dirty="0" err="1">
                <a:solidFill>
                  <a:srgbClr val="FFFF00"/>
                </a:solidFill>
              </a:rPr>
              <a:t>hetero</a:t>
            </a:r>
            <a:r>
              <a:rPr lang="es-ES" sz="3400" dirty="0">
                <a:solidFill>
                  <a:srgbClr val="FFFF00"/>
                </a:solidFill>
              </a:rPr>
              <a:t>-restauración viene del exterior y se debe solicitar y esperar de otros, la auto-restauración es el esfuerzo que la misma persona agredida lleva a cabo para obtener la recuperación de la dignidad negada por la ofensa. En este sentido la reparación será un doble movimiento del ofensor hacia la víctima y de ésta hacia sí misma, junto con su red social.</a:t>
            </a:r>
            <a:endParaRPr lang="es-CO" sz="3400" dirty="0">
              <a:solidFill>
                <a:srgbClr val="FFFF00"/>
              </a:solidFill>
            </a:endParaRPr>
          </a:p>
          <a:p>
            <a:pPr marL="448056" indent="-384048" algn="just"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fontAlgn="auto">
              <a:spcAft>
                <a:spcPts val="0"/>
              </a:spcAft>
              <a:defRPr/>
            </a:pPr>
            <a:r>
              <a:rPr lang="es-ES" dirty="0">
                <a:solidFill>
                  <a:schemeClr val="accent1">
                    <a:tint val="83000"/>
                    <a:satMod val="150000"/>
                  </a:schemeClr>
                </a:solidFill>
              </a:rPr>
              <a:t>La política del perdón</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1341438"/>
            <a:ext cx="8435975" cy="5400675"/>
          </a:xfrm>
        </p:spPr>
        <p:txBody>
          <a:bodyPr>
            <a:normAutofit fontScale="40000" lnSpcReduction="20000"/>
          </a:bodyPr>
          <a:lstStyle/>
          <a:p>
            <a:pPr marL="448056" indent="-384048" algn="just" fontAlgn="auto">
              <a:spcAft>
                <a:spcPts val="0"/>
              </a:spcAft>
              <a:buFont typeface="Wingdings 2"/>
              <a:buChar char=""/>
              <a:defRPr/>
            </a:pPr>
            <a:r>
              <a:rPr lang="es-ES" sz="5300" dirty="0">
                <a:solidFill>
                  <a:srgbClr val="FFFF00"/>
                </a:solidFill>
              </a:rPr>
              <a:t>Castigo y perdón tienen la función de frenar el ciclo de la venganza. El perdón es un acto creativo superior que, sin negar la responsabilidad de la falta, evita que el pasado siga determinando el presente, lo que sucede cuando se guarda rencor y se busca la venganza, generando así en las personas procesos de liberación del pasado. </a:t>
            </a:r>
          </a:p>
          <a:p>
            <a:pPr marL="448056" indent="-384048" algn="just" fontAlgn="auto">
              <a:spcAft>
                <a:spcPts val="0"/>
              </a:spcAft>
              <a:buFont typeface="Wingdings 2"/>
              <a:buChar char=""/>
              <a:defRPr/>
            </a:pPr>
            <a:r>
              <a:rPr lang="es-ES" sz="5300" dirty="0">
                <a:solidFill>
                  <a:srgbClr val="FFFF00"/>
                </a:solidFill>
              </a:rPr>
              <a:t>El perdón es un ritual sustitutivo de viejas narraciones que paralizan la proyección de la vida hacia un futuro menos doloroso. Con el perdón se perdona la acción en razón a su autor. Dicho perdón no significa que la mala acción desaparezca de la memoria pública, sino que este acto revelador del perdón transforma su sentido original y anuncia una relación política con el culpable, superando los métodos apolíticos de la venganza y de la prepotencia. </a:t>
            </a:r>
          </a:p>
          <a:p>
            <a:pPr marL="448056" indent="-384048" algn="just" fontAlgn="auto">
              <a:spcAft>
                <a:spcPts val="0"/>
              </a:spcAft>
              <a:buFont typeface="Wingdings 2"/>
              <a:buChar char=""/>
              <a:defRPr/>
            </a:pPr>
            <a:r>
              <a:rPr lang="es-ES" sz="5300" dirty="0">
                <a:solidFill>
                  <a:srgbClr val="FFFF00"/>
                </a:solidFill>
              </a:rPr>
              <a:t>Perdonar es un modo positivo de restituir responsabilidad moral al culpable; es facilitar un nuevo comienzo, donde todo parecía haber terminado; es generar la confianza necesaria para inaugurar espacios políticos de respeto y atención,.</a:t>
            </a:r>
          </a:p>
          <a:p>
            <a:pPr marL="448056" indent="-384048" algn="just"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3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3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lstStyle/>
          <a:p>
            <a:pPr marL="484632" fontAlgn="auto">
              <a:spcAft>
                <a:spcPts val="0"/>
              </a:spcAft>
              <a:defRPr/>
            </a:pPr>
            <a:r>
              <a:rPr lang="es-ES" dirty="0">
                <a:solidFill>
                  <a:schemeClr val="accent1">
                    <a:tint val="83000"/>
                    <a:satMod val="150000"/>
                  </a:schemeClr>
                </a:solidFill>
              </a:rPr>
              <a:t>Una justicia restaurativa</a:t>
            </a: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1196975"/>
            <a:ext cx="8229600" cy="5472113"/>
          </a:xfrm>
        </p:spPr>
        <p:txBody>
          <a:bodyPr>
            <a:normAutofit fontScale="55000" lnSpcReduction="20000"/>
          </a:bodyPr>
          <a:lstStyle/>
          <a:p>
            <a:pPr marL="448056" indent="-384048" algn="just" fontAlgn="auto">
              <a:spcAft>
                <a:spcPts val="0"/>
              </a:spcAft>
              <a:buFont typeface="Wingdings 2"/>
              <a:buChar char=""/>
              <a:defRPr/>
            </a:pPr>
            <a:r>
              <a:rPr lang="es-ES" dirty="0">
                <a:solidFill>
                  <a:srgbClr val="FFFF00"/>
                </a:solidFill>
              </a:rPr>
              <a:t>En la </a:t>
            </a:r>
            <a:r>
              <a:rPr lang="es-ES" i="1" dirty="0">
                <a:solidFill>
                  <a:srgbClr val="FFFF00"/>
                </a:solidFill>
              </a:rPr>
              <a:t>pedagogía del sentido de la ofensa </a:t>
            </a:r>
            <a:r>
              <a:rPr lang="es-ES" dirty="0">
                <a:solidFill>
                  <a:srgbClr val="FFFF00"/>
                </a:solidFill>
              </a:rPr>
              <a:t>se invita a las personas heridas a que asuman un rol activo y autónomo durante la propia recuperación. La auto-restauración tiene un profundo significado psicológico y político: propone a las víctimas de cualquier clase de agresión crear, por propia iniciativa, formas de recuperación de las consecuencias del trauma; formas complementarias de la restauración que se espera del agresor. De esta manera se promueve la organización política de las víctimas y con la acumulación progresiva de poder político será posible obtener el derecho a la verdad y a la reparación, que de otra manera se eludiría fácilmente.</a:t>
            </a:r>
            <a:endParaRPr lang="es-CO" dirty="0">
              <a:solidFill>
                <a:srgbClr val="FFFF00"/>
              </a:solidFill>
            </a:endParaRPr>
          </a:p>
          <a:p>
            <a:pPr marL="448056" indent="-384048" algn="just" fontAlgn="auto">
              <a:spcAft>
                <a:spcPts val="0"/>
              </a:spcAft>
              <a:buFont typeface="Wingdings 2"/>
              <a:buChar char=""/>
              <a:defRPr/>
            </a:pPr>
            <a:r>
              <a:rPr lang="es-ES" dirty="0">
                <a:solidFill>
                  <a:srgbClr val="FFFF00"/>
                </a:solidFill>
              </a:rPr>
              <a:t>Otro aspecto fundamental es el valor comunitario de la restauración. Dos personas que se distancian no sólo rompen un vínculo interpersonal, sino que al mismo tiempo encuentran una serie de dificultades de relaciones en el grupo social en el que se mueven normalmente. Cuando dos personas se alejan a causa de una ofensa, la red social a la que ellas pertenecen tiende a romperse, y tal situación pone en riesgo a la colectividad. Reparar, restaurar y promover la reconciliación en el plano interpersonal es, al mismo tiempo, un ejercicio de restauración colectiva.</a:t>
            </a:r>
            <a:endParaRPr lang="es-CO" dirty="0">
              <a:solidFill>
                <a:srgbClr val="FFFF00"/>
              </a:solidFill>
            </a:endParaRPr>
          </a:p>
          <a:p>
            <a:pPr marL="448056" indent="-384048" algn="just" fontAlgn="auto">
              <a:spcAft>
                <a:spcPts val="0"/>
              </a:spcAft>
              <a:buFont typeface="Wingdings 2"/>
              <a:buChar char=""/>
              <a:defRPr/>
            </a:pPr>
            <a:r>
              <a:rPr lang="es-ES" dirty="0">
                <a:solidFill>
                  <a:srgbClr val="FFFF00"/>
                </a:solidFill>
              </a:rPr>
              <a:t>La reconciliación efectiva entre dos seres "separados" por una ofensa constituye una forma de visualización social de la naturaleza orgánica </a:t>
            </a:r>
            <a:r>
              <a:rPr lang="es-ES" i="1" dirty="0">
                <a:solidFill>
                  <a:srgbClr val="FFFF00"/>
                </a:solidFill>
              </a:rPr>
              <a:t>(humus, </a:t>
            </a:r>
            <a:r>
              <a:rPr lang="es-ES" dirty="0">
                <a:solidFill>
                  <a:srgbClr val="FFFF00"/>
                </a:solidFill>
              </a:rPr>
              <a:t>humildad) de los seres humanos y de la naturaleza comunitaria del vínculo interpersonal. Allí donde aparentemente sólo dos seres se separan o se unen, se distancian o se aproximan muchos seres.</a:t>
            </a:r>
            <a:endParaRPr lang="es-CO" dirty="0">
              <a:solidFill>
                <a:srgbClr val="FFFF00"/>
              </a:solidFill>
            </a:endParaRPr>
          </a:p>
          <a:p>
            <a:pPr marL="448056" indent="-384048"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normAutofit fontScale="90000"/>
          </a:bodyPr>
          <a:lstStyle/>
          <a:p>
            <a:pPr marL="484632" fontAlgn="auto">
              <a:spcAft>
                <a:spcPts val="0"/>
              </a:spcAft>
              <a:defRPr/>
            </a:pPr>
            <a:br>
              <a:rPr lang="es-ES" b="1" dirty="0">
                <a:solidFill>
                  <a:schemeClr val="accent1">
                    <a:tint val="83000"/>
                    <a:satMod val="150000"/>
                  </a:schemeClr>
                </a:solidFill>
              </a:rPr>
            </a:br>
            <a:br>
              <a:rPr lang="es-ES" b="1" dirty="0">
                <a:solidFill>
                  <a:schemeClr val="accent1">
                    <a:tint val="83000"/>
                    <a:satMod val="150000"/>
                  </a:schemeClr>
                </a:solidFill>
              </a:rPr>
            </a:br>
            <a:r>
              <a:rPr lang="es-ES" b="1" dirty="0">
                <a:solidFill>
                  <a:schemeClr val="accent1">
                    <a:tint val="83000"/>
                    <a:satMod val="150000"/>
                  </a:schemeClr>
                </a:solidFill>
              </a:rPr>
              <a:t>El pacto: “nunca más”</a:t>
            </a:r>
            <a:br>
              <a:rPr lang="es-CO" dirty="0">
                <a:solidFill>
                  <a:schemeClr val="accent1">
                    <a:tint val="83000"/>
                    <a:satMod val="150000"/>
                  </a:schemeClr>
                </a:solidFill>
              </a:rPr>
            </a:br>
            <a:r>
              <a:rPr lang="es-ES" b="1" dirty="0">
                <a:solidFill>
                  <a:schemeClr val="accent1">
                    <a:tint val="83000"/>
                    <a:satMod val="150000"/>
                  </a:schemeClr>
                </a:solidFill>
              </a:rPr>
              <a:t> </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1125538"/>
            <a:ext cx="8229600" cy="5732462"/>
          </a:xfrm>
        </p:spPr>
        <p:txBody>
          <a:bodyPr>
            <a:normAutofit fontScale="40000" lnSpcReduction="20000"/>
          </a:bodyPr>
          <a:lstStyle/>
          <a:p>
            <a:pPr marL="448056" indent="-384048" algn="just" fontAlgn="auto">
              <a:spcAft>
                <a:spcPts val="0"/>
              </a:spcAft>
              <a:buFont typeface="Wingdings 2"/>
              <a:buChar char=""/>
              <a:defRPr/>
            </a:pPr>
            <a:r>
              <a:rPr lang="es-ES" sz="4000" b="1" dirty="0">
                <a:solidFill>
                  <a:srgbClr val="FFFF00"/>
                </a:solidFill>
              </a:rPr>
              <a:t>El resultado final de la reconciliación son los pactos. </a:t>
            </a:r>
          </a:p>
          <a:p>
            <a:pPr marL="448056" indent="-384048" algn="just" fontAlgn="auto">
              <a:spcAft>
                <a:spcPts val="0"/>
              </a:spcAft>
              <a:buFont typeface="Wingdings 2"/>
              <a:buChar char=""/>
              <a:defRPr/>
            </a:pPr>
            <a:r>
              <a:rPr lang="es-ES" sz="4000" b="1" dirty="0">
                <a:solidFill>
                  <a:srgbClr val="FFFF00"/>
                </a:solidFill>
              </a:rPr>
              <a:t>En un proceso de reconciliación las personas se forman y ejercitan a fin de que, cuando hayan decidido ir en dirección a la reconciliación, lleguen a establecer  un acuerdo con quien ahora es su semejante/prójimo y antes su agresor /lejano, con el fin de reanudar la interrelación suspendida a causa de un trauma.</a:t>
            </a:r>
          </a:p>
          <a:p>
            <a:pPr marL="448056" indent="-384048" algn="just" fontAlgn="auto">
              <a:spcAft>
                <a:spcPts val="0"/>
              </a:spcAft>
              <a:buFont typeface="Wingdings 2"/>
              <a:buChar char=""/>
              <a:defRPr/>
            </a:pPr>
            <a:r>
              <a:rPr lang="es-ES" sz="4000" b="1" dirty="0">
                <a:solidFill>
                  <a:srgbClr val="FFFF00"/>
                </a:solidFill>
              </a:rPr>
              <a:t>En el caso de graves conflictos de naturaleza política las partes deben asegurar, mediante un pacto, que nunca más volverán a repetirse las acciones violentas ni las ofensas. Para que el pacto sea eficaz y fuerte es preciso ritualizarlo y oficializarlo en cuanto sea posible. </a:t>
            </a:r>
          </a:p>
          <a:p>
            <a:pPr marL="448056" indent="-384048" algn="just" fontAlgn="auto">
              <a:spcAft>
                <a:spcPts val="0"/>
              </a:spcAft>
              <a:buFont typeface="Wingdings 2"/>
              <a:buChar char=""/>
              <a:defRPr/>
            </a:pPr>
            <a:r>
              <a:rPr lang="es-ES" sz="4000" b="1" dirty="0">
                <a:solidFill>
                  <a:srgbClr val="FFFF00"/>
                </a:solidFill>
              </a:rPr>
              <a:t>Realizar un pacto ritual delante de los amigos, de un mediador o de una comunidad es un componente fundamental a fin de que los procesos de reconciliación sean sostenibles. En los casos de violencia política y de tiranía es necesario realizar actos de reparación pública y </a:t>
            </a:r>
            <a:r>
              <a:rPr lang="es-ES" sz="4000" b="1" dirty="0" err="1">
                <a:solidFill>
                  <a:srgbClr val="FFFF00"/>
                </a:solidFill>
              </a:rPr>
              <a:t>ritualizarlos</a:t>
            </a:r>
            <a:r>
              <a:rPr lang="es-ES" sz="4000" b="1" dirty="0">
                <a:solidFill>
                  <a:srgbClr val="FFFF00"/>
                </a:solidFill>
              </a:rPr>
              <a:t> a través de monumentos, leyes de reparación u otras alternativas. </a:t>
            </a:r>
            <a:endParaRPr lang="es-CO" sz="4000" b="1" dirty="0">
              <a:solidFill>
                <a:srgbClr val="FFFF00"/>
              </a:solidFill>
            </a:endParaRPr>
          </a:p>
          <a:p>
            <a:pPr marL="448056" indent="-384048" algn="just" fontAlgn="auto">
              <a:spcAft>
                <a:spcPts val="0"/>
              </a:spcAft>
              <a:buFont typeface="Wingdings 2"/>
              <a:buChar char=""/>
              <a:defRPr/>
            </a:pPr>
            <a:r>
              <a:rPr lang="es-ES" sz="4000" b="1" dirty="0">
                <a:solidFill>
                  <a:srgbClr val="FFFF00"/>
                </a:solidFill>
              </a:rPr>
              <a:t>Para los cristianos, la conciencia y experiencia de la alianza y los pactos es, sin lugar a dudas, un elemento central de su espiritualidad. La Eucaristía es la celebración comunitaria y alegre de un pacto en el que los cristianos renuevan su compromiso respecto al amor, la solidaridad, la justicia que restaura y renueva las personas y la comunidad. </a:t>
            </a:r>
          </a:p>
          <a:p>
            <a:pPr marL="448056" indent="-384048" algn="just" fontAlgn="auto">
              <a:spcAft>
                <a:spcPts val="0"/>
              </a:spcAft>
              <a:buFont typeface="Wingdings 2"/>
              <a:buChar char=""/>
              <a:defRPr/>
            </a:pPr>
            <a:r>
              <a:rPr lang="es-ES" sz="4000" b="1" dirty="0">
                <a:solidFill>
                  <a:srgbClr val="FFFF00"/>
                </a:solidFill>
              </a:rPr>
              <a:t>Aunque sea "el ya y el todavía no", la Eucaristía actualiza el pacto de amor de Dios con la humanidad y el pacto que cada discípulo de Jesús hace para obligarse a nunca más emplear la violencia y, por el contrario, a reforzar la misericordia y la solidaridad en la cotidianidad de la vida.</a:t>
            </a:r>
            <a:endParaRPr lang="es-CO" sz="4000" b="1" dirty="0">
              <a:solidFill>
                <a:srgbClr val="FFFF00"/>
              </a:solidFill>
            </a:endParaRPr>
          </a:p>
          <a:p>
            <a:pPr marL="448056" indent="-384048" algn="just" fontAlgn="auto">
              <a:spcAft>
                <a:spcPts val="0"/>
              </a:spcAft>
              <a:buFont typeface="Wingdings 2"/>
              <a:buChar char=""/>
              <a:defRPr/>
            </a:pPr>
            <a:r>
              <a:rPr lang="es-ES" sz="3800" dirty="0"/>
              <a:t> </a:t>
            </a:r>
            <a:endParaRPr lang="es-CO" sz="3800" dirty="0"/>
          </a:p>
          <a:p>
            <a:pPr marL="448056" indent="-384048"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2000"/>
                                        <p:tgtEl>
                                          <p:spTgt spid="3">
                                            <p:txEl>
                                              <p:pRg st="1" end="1"/>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amond(in)">
                                      <p:cBhvr>
                                        <p:cTn id="18" dur="2000"/>
                                        <p:tgtEl>
                                          <p:spTgt spid="3">
                                            <p:txEl>
                                              <p:pRg st="2" end="2"/>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amond(in)">
                                      <p:cBhvr>
                                        <p:cTn id="21" dur="2000"/>
                                        <p:tgtEl>
                                          <p:spTgt spid="3">
                                            <p:txEl>
                                              <p:pRg st="3" end="3"/>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amond(in)">
                                      <p:cBhvr>
                                        <p:cTn id="24" dur="2000"/>
                                        <p:tgtEl>
                                          <p:spTgt spid="3">
                                            <p:txEl>
                                              <p:pRg st="4" end="4"/>
                                            </p:txEl>
                                          </p:spTgt>
                                        </p:tgtEl>
                                      </p:cBhvr>
                                    </p:animEffect>
                                  </p:childTnLst>
                                </p:cTn>
                              </p:par>
                              <p:par>
                                <p:cTn id="25" presetID="8" presetClass="entr" presetSubtype="16"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diamond(in)">
                                      <p:cBhvr>
                                        <p:cTn id="32" dur="20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diamond(in)">
                                      <p:cBhvr>
                                        <p:cTn id="37" dur="20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diamond(in)">
                                      <p:cBhvr>
                                        <p:cTn id="42" dur="2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diamond(in)">
                                      <p:cBhvr>
                                        <p:cTn id="47" dur="20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diamond(in)">
                                      <p:cBhvr>
                                        <p:cTn id="52" dur="2000"/>
                                        <p:tgtEl>
                                          <p:spTgt spid="3">
                                            <p:txEl>
                                              <p:pRg st="5" end="5"/>
                                            </p:txEl>
                                          </p:spTgt>
                                        </p:tgtEl>
                                      </p:cBhvr>
                                    </p:animEffect>
                                  </p:childTnLst>
                                </p:cTn>
                              </p:par>
                              <p:par>
                                <p:cTn id="53" presetID="8" presetClass="entr" presetSubtype="16" fill="hold" nodeType="with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diamond(in)">
                                      <p:cBhvr>
                                        <p:cTn id="5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713234"/>
          </a:xfrm>
        </p:spPr>
        <p:txBody>
          <a:bodyPr>
            <a:normAutofit/>
          </a:bodyPr>
          <a:lstStyle/>
          <a:p>
            <a:pPr marL="484632" fontAlgn="auto">
              <a:spcAft>
                <a:spcPts val="0"/>
              </a:spcAft>
              <a:defRPr/>
            </a:pPr>
            <a:r>
              <a:rPr lang="es-ES" sz="3000" dirty="0">
                <a:solidFill>
                  <a:schemeClr val="accent1">
                    <a:tint val="83000"/>
                    <a:satMod val="150000"/>
                  </a:schemeClr>
                </a:solidFill>
              </a:rPr>
              <a:t>Los tres grados de reconciliación:</a:t>
            </a:r>
            <a:endParaRPr lang="es-CO" sz="3000" dirty="0">
              <a:solidFill>
                <a:schemeClr val="accent1">
                  <a:tint val="83000"/>
                  <a:satMod val="150000"/>
                </a:schemeClr>
              </a:solidFill>
            </a:endParaRPr>
          </a:p>
        </p:txBody>
      </p:sp>
      <p:sp>
        <p:nvSpPr>
          <p:cNvPr id="3" name="2 Marcador de contenido"/>
          <p:cNvSpPr>
            <a:spLocks noGrp="1"/>
          </p:cNvSpPr>
          <p:nvPr>
            <p:ph idx="1"/>
          </p:nvPr>
        </p:nvSpPr>
        <p:spPr>
          <a:xfrm>
            <a:off x="457200" y="1052736"/>
            <a:ext cx="8229600" cy="5472608"/>
          </a:xfrm>
        </p:spPr>
        <p:txBody>
          <a:bodyPr>
            <a:normAutofit fontScale="55000" lnSpcReduction="20000"/>
          </a:bodyPr>
          <a:lstStyle/>
          <a:p>
            <a:pPr marL="448056" indent="-384048" fontAlgn="auto">
              <a:spcAft>
                <a:spcPts val="0"/>
              </a:spcAft>
              <a:buFont typeface="Wingdings 2"/>
              <a:buNone/>
              <a:defRPr/>
            </a:pPr>
            <a:endParaRPr lang="es-CO" dirty="0"/>
          </a:p>
          <a:p>
            <a:pPr marL="448056" indent="-384048" fontAlgn="auto">
              <a:spcAft>
                <a:spcPts val="0"/>
              </a:spcAft>
              <a:buFont typeface="Wingdings 2"/>
              <a:buChar char=""/>
              <a:defRPr/>
            </a:pPr>
            <a:r>
              <a:rPr lang="es-ES" b="1" dirty="0">
                <a:solidFill>
                  <a:srgbClr val="FFFF00"/>
                </a:solidFill>
              </a:rPr>
              <a:t>Coexistencia, convivencia" comunión …</a:t>
            </a:r>
            <a:endParaRPr lang="es-CO" b="1" dirty="0">
              <a:solidFill>
                <a:srgbClr val="FFFF00"/>
              </a:solidFill>
            </a:endParaRPr>
          </a:p>
          <a:p>
            <a:pPr marL="448056" indent="-384048" algn="just" fontAlgn="auto">
              <a:spcAft>
                <a:spcPts val="0"/>
              </a:spcAft>
              <a:buFont typeface="Wingdings 2"/>
              <a:buChar char=""/>
              <a:defRPr/>
            </a:pPr>
            <a:r>
              <a:rPr lang="es-ES" b="1" dirty="0">
                <a:solidFill>
                  <a:srgbClr val="FFFF00"/>
                </a:solidFill>
              </a:rPr>
              <a:t>Son tres los grados de reconciliación que se pueden alcanzar. El más bajo es la "coexistencia". Víctimas y ofensores celebran un pacto de coexistencia que no va más allá del respeto recíproco. </a:t>
            </a:r>
          </a:p>
          <a:p>
            <a:pPr marL="448056" indent="-384048" algn="just" fontAlgn="auto">
              <a:spcAft>
                <a:spcPts val="0"/>
              </a:spcAft>
              <a:buFont typeface="Wingdings 2"/>
              <a:buChar char=""/>
              <a:defRPr/>
            </a:pPr>
            <a:r>
              <a:rPr lang="es-ES" b="1" dirty="0">
                <a:solidFill>
                  <a:srgbClr val="FFFF00"/>
                </a:solidFill>
              </a:rPr>
              <a:t>La metáfora del perro y el gato en una casa, expresa de manera adecuada este primer nivel de reconciliación. El perro respeta al gato y viceversa. Los dos se limitan a vivir y comer en espacios diferentes, aunque vecinos. Nada más. No existe ningún tipo de diálogo o de interrelación.</a:t>
            </a:r>
            <a:endParaRPr lang="es-CO" b="1" dirty="0">
              <a:solidFill>
                <a:srgbClr val="FFFF00"/>
              </a:solidFill>
            </a:endParaRPr>
          </a:p>
          <a:p>
            <a:pPr marL="448056" indent="-384048" algn="just" fontAlgn="auto">
              <a:spcAft>
                <a:spcPts val="0"/>
              </a:spcAft>
              <a:buFont typeface="Wingdings 2"/>
              <a:buChar char=""/>
              <a:defRPr/>
            </a:pPr>
            <a:r>
              <a:rPr lang="es-ES" b="1" dirty="0">
                <a:solidFill>
                  <a:srgbClr val="FFFF00"/>
                </a:solidFill>
              </a:rPr>
              <a:t> </a:t>
            </a:r>
            <a:endParaRPr lang="es-CO" b="1" dirty="0">
              <a:solidFill>
                <a:srgbClr val="FFFF00"/>
              </a:solidFill>
            </a:endParaRPr>
          </a:p>
          <a:p>
            <a:pPr marL="448056" indent="-384048" algn="just" fontAlgn="auto">
              <a:spcAft>
                <a:spcPts val="0"/>
              </a:spcAft>
              <a:buFont typeface="Wingdings 2"/>
              <a:buChar char=""/>
              <a:defRPr/>
            </a:pPr>
            <a:r>
              <a:rPr lang="es-ES" b="1" dirty="0">
                <a:solidFill>
                  <a:srgbClr val="FFFF00"/>
                </a:solidFill>
              </a:rPr>
              <a:t>El siguiente nivel, un peldaño más arriba, es el de la "convivencia": tanto el agresor como la víctima logran pactar la realización de algunas actividades comunes, con el deseo de convivir, es decir, de vivir juntos.</a:t>
            </a:r>
            <a:endParaRPr lang="es-CO" b="1" dirty="0">
              <a:solidFill>
                <a:srgbClr val="FFFF00"/>
              </a:solidFill>
            </a:endParaRPr>
          </a:p>
          <a:p>
            <a:pPr marL="448056" indent="-384048" algn="just" fontAlgn="auto">
              <a:spcAft>
                <a:spcPts val="0"/>
              </a:spcAft>
              <a:buFont typeface="Wingdings 2"/>
              <a:buChar char=""/>
              <a:defRPr/>
            </a:pPr>
            <a:r>
              <a:rPr lang="es-ES" sz="3200" dirty="0">
                <a:solidFill>
                  <a:srgbClr val="FFFF00"/>
                </a:solidFill>
              </a:rPr>
              <a:t>El nivel más elevado de reconciliación es el de la "comunión". </a:t>
            </a:r>
          </a:p>
          <a:p>
            <a:pPr marL="448056" indent="-384048" algn="just" fontAlgn="auto">
              <a:spcAft>
                <a:spcPts val="0"/>
              </a:spcAft>
              <a:buFont typeface="Wingdings 2"/>
              <a:buChar char=""/>
              <a:defRPr/>
            </a:pPr>
            <a:r>
              <a:rPr lang="es-ES" sz="3200" dirty="0">
                <a:solidFill>
                  <a:srgbClr val="FFFF00"/>
                </a:solidFill>
              </a:rPr>
              <a:t>Víctima y ofensor logran recuperar o restaurar una relación basada en el amor, en el respeto y en la entrega recíproca. Este tercer nivel es bastante raro de encontrar entre los mortales, y, sin embargo, está a nuestro alcance.</a:t>
            </a:r>
            <a:endParaRPr lang="es-CO" sz="3200" dirty="0">
              <a:solidFill>
                <a:srgbClr val="FFFF00"/>
              </a:solidFill>
            </a:endParaRPr>
          </a:p>
          <a:p>
            <a:pPr marL="448056" indent="-384048"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94122"/>
          </a:xfrm>
        </p:spPr>
        <p:txBody>
          <a:bodyPr/>
          <a:lstStyle/>
          <a:p>
            <a:pPr marL="484632" fontAlgn="auto">
              <a:spcAft>
                <a:spcPts val="0"/>
              </a:spcAft>
              <a:defRPr/>
            </a:pPr>
            <a:r>
              <a:rPr lang="es-ES" sz="3200" dirty="0">
                <a:solidFill>
                  <a:schemeClr val="accent1">
                    <a:tint val="83000"/>
                    <a:satMod val="150000"/>
                  </a:schemeClr>
                </a:solidFill>
              </a:rPr>
              <a:t>Los tres grados de reconciliación:</a:t>
            </a:r>
            <a:endParaRPr lang="es-CO" sz="3200" dirty="0">
              <a:solidFill>
                <a:schemeClr val="accent1">
                  <a:tint val="83000"/>
                  <a:satMod val="150000"/>
                </a:schemeClr>
              </a:solidFill>
            </a:endParaRPr>
          </a:p>
        </p:txBody>
      </p:sp>
      <p:sp>
        <p:nvSpPr>
          <p:cNvPr id="3" name="2 Marcador de contenido"/>
          <p:cNvSpPr>
            <a:spLocks noGrp="1"/>
          </p:cNvSpPr>
          <p:nvPr>
            <p:ph idx="1"/>
          </p:nvPr>
        </p:nvSpPr>
        <p:spPr>
          <a:xfrm>
            <a:off x="457200" y="1268413"/>
            <a:ext cx="8229600" cy="5400675"/>
          </a:xfrm>
        </p:spPr>
        <p:txBody>
          <a:bodyPr>
            <a:normAutofit fontScale="92500" lnSpcReduction="10000"/>
          </a:bodyPr>
          <a:lstStyle/>
          <a:p>
            <a:pPr marL="448056" indent="-384048" algn="just" fontAlgn="auto">
              <a:spcAft>
                <a:spcPts val="0"/>
              </a:spcAft>
              <a:buFont typeface="Wingdings 2"/>
              <a:buChar char=""/>
              <a:defRPr/>
            </a:pPr>
            <a:r>
              <a:rPr lang="es-ES" sz="3800" dirty="0">
                <a:solidFill>
                  <a:srgbClr val="FFFF00"/>
                </a:solidFill>
              </a:rPr>
              <a:t>El nivel más elevado de reconciliación es el de la "comunión". </a:t>
            </a:r>
          </a:p>
          <a:p>
            <a:pPr marL="448056" indent="-384048" algn="just" fontAlgn="auto">
              <a:spcAft>
                <a:spcPts val="0"/>
              </a:spcAft>
              <a:buFont typeface="Wingdings 2"/>
              <a:buChar char=""/>
              <a:defRPr/>
            </a:pPr>
            <a:r>
              <a:rPr lang="es-ES" sz="3800" dirty="0">
                <a:solidFill>
                  <a:srgbClr val="FFFF00"/>
                </a:solidFill>
              </a:rPr>
              <a:t>Víctima y ofensor logran recuperar o restaurar una relación basada en el amor, en el respeto y en la entrega recíproca. Este tercer nivel es bastante raro de encontrar entre los mortales, y, sin embargo, está a nuestro alcance.</a:t>
            </a:r>
            <a:endParaRPr lang="es-CO" sz="3800" dirty="0">
              <a:solidFill>
                <a:srgbClr val="FFFF00"/>
              </a:solidFill>
            </a:endParaRPr>
          </a:p>
          <a:p>
            <a:pPr marL="448056" indent="-384048" algn="just" fontAlgn="auto">
              <a:spcAft>
                <a:spcPts val="0"/>
              </a:spcAft>
              <a:buFont typeface="Wingdings 2"/>
              <a:buNone/>
              <a:defRPr/>
            </a:pPr>
            <a:endParaRPr lang="es-CO" dirty="0"/>
          </a:p>
          <a:p>
            <a:pPr marL="448056" indent="-384048"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fontAlgn="auto">
              <a:spcAft>
                <a:spcPts val="0"/>
              </a:spcAft>
              <a:defRPr/>
            </a:pPr>
            <a:r>
              <a:rPr lang="es-ES" dirty="0">
                <a:solidFill>
                  <a:schemeClr val="accent1">
                    <a:tint val="83000"/>
                    <a:satMod val="150000"/>
                  </a:schemeClr>
                </a:solidFill>
              </a:rPr>
              <a:t>La política del perdón</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1484784"/>
            <a:ext cx="8229600" cy="5373215"/>
          </a:xfrm>
        </p:spPr>
        <p:txBody>
          <a:bodyPr>
            <a:normAutofit fontScale="55000" lnSpcReduction="20000"/>
          </a:bodyPr>
          <a:lstStyle/>
          <a:p>
            <a:pPr marL="448056" indent="-384048" algn="just" fontAlgn="auto">
              <a:spcAft>
                <a:spcPts val="0"/>
              </a:spcAft>
              <a:buFont typeface="Wingdings 2"/>
              <a:buChar char=""/>
              <a:defRPr/>
            </a:pPr>
            <a:r>
              <a:rPr lang="es-ES" sz="4000" dirty="0">
                <a:solidFill>
                  <a:srgbClr val="FFFF00"/>
                </a:solidFill>
              </a:rPr>
              <a:t>Darle más valor al actor que a sus actos se convierte en un ejercicio de recuperación y refuerzo de la dignidad humana. </a:t>
            </a:r>
          </a:p>
          <a:p>
            <a:pPr marL="448056" indent="-384048" algn="just" fontAlgn="auto">
              <a:spcAft>
                <a:spcPts val="0"/>
              </a:spcAft>
              <a:buFont typeface="Wingdings 2"/>
              <a:buChar char=""/>
              <a:defRPr/>
            </a:pPr>
            <a:r>
              <a:rPr lang="es-ES" sz="4000" dirty="0">
                <a:solidFill>
                  <a:srgbClr val="FFFF00"/>
                </a:solidFill>
              </a:rPr>
              <a:t>El perdón es esto y mucho más: es ejercer el derecho a la hermenéutica, es una nueva narración, son nuevos ojos, es capacidad creativa, es el femenino de la existencia, la estética de la vida, el ser humano evolucionado y semejante a los dioses.</a:t>
            </a:r>
            <a:endParaRPr lang="es-CO" sz="4000" dirty="0">
              <a:solidFill>
                <a:srgbClr val="FFFF00"/>
              </a:solidFill>
            </a:endParaRPr>
          </a:p>
          <a:p>
            <a:pPr marL="448056" indent="-384048" algn="just" fontAlgn="auto">
              <a:spcAft>
                <a:spcPts val="0"/>
              </a:spcAft>
              <a:buFont typeface="Wingdings 2"/>
              <a:buChar char=""/>
              <a:defRPr/>
            </a:pPr>
            <a:r>
              <a:rPr lang="es-ES" sz="4000" dirty="0">
                <a:solidFill>
                  <a:srgbClr val="FFFF00"/>
                </a:solidFill>
              </a:rPr>
              <a:t>El perdón elimina la </a:t>
            </a:r>
            <a:r>
              <a:rPr lang="es-ES" sz="4000" i="1" dirty="0">
                <a:solidFill>
                  <a:srgbClr val="FFFF00"/>
                </a:solidFill>
              </a:rPr>
              <a:t>incapacidad existencial </a:t>
            </a:r>
            <a:r>
              <a:rPr lang="es-ES" sz="4000" dirty="0">
                <a:solidFill>
                  <a:srgbClr val="FFFF00"/>
                </a:solidFill>
              </a:rPr>
              <a:t>que marca a la persona ultrajada, pero aún más al culpable. En el perdón, el binomio agresión-ofensa viene aceptado como producto de la inevitable limitación humana (Paul </a:t>
            </a:r>
            <a:r>
              <a:rPr lang="es-ES" sz="4000" dirty="0" err="1">
                <a:solidFill>
                  <a:srgbClr val="FFFF00"/>
                </a:solidFill>
              </a:rPr>
              <a:t>Ricoeur</a:t>
            </a:r>
            <a:r>
              <a:rPr lang="es-ES" sz="4000" dirty="0">
                <a:solidFill>
                  <a:srgbClr val="FFFF00"/>
                </a:solidFill>
              </a:rPr>
              <a:t>). </a:t>
            </a:r>
          </a:p>
          <a:p>
            <a:pPr marL="448056" indent="-384048" algn="just" fontAlgn="auto">
              <a:spcAft>
                <a:spcPts val="0"/>
              </a:spcAft>
              <a:buFont typeface="Wingdings 2"/>
              <a:buChar char=""/>
              <a:defRPr/>
            </a:pPr>
            <a:r>
              <a:rPr lang="es-ES" sz="4000" dirty="0">
                <a:solidFill>
                  <a:srgbClr val="FFFF00"/>
                </a:solidFill>
              </a:rPr>
              <a:t>Con el perdón se superan tanto lo irreparable de una ofensa debida a sus efectos (por ejemplo, la no prescripción para la justicia criminal) como la </a:t>
            </a:r>
            <a:r>
              <a:rPr lang="es-ES" sz="4000" dirty="0" err="1">
                <a:solidFill>
                  <a:srgbClr val="FFFF00"/>
                </a:solidFill>
              </a:rPr>
              <a:t>imperdonabilidad</a:t>
            </a:r>
            <a:r>
              <a:rPr lang="es-ES" sz="4000" dirty="0">
                <a:solidFill>
                  <a:srgbClr val="FFFF00"/>
                </a:solidFill>
              </a:rPr>
              <a:t> por parte del juicio moral. </a:t>
            </a:r>
          </a:p>
          <a:p>
            <a:pPr marL="448056" indent="-384048"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fontAlgn="auto">
              <a:spcAft>
                <a:spcPts val="0"/>
              </a:spcAft>
              <a:defRPr/>
            </a:pPr>
            <a:r>
              <a:rPr lang="es-ES" dirty="0">
                <a:solidFill>
                  <a:schemeClr val="accent1">
                    <a:tint val="83000"/>
                    <a:satMod val="150000"/>
                  </a:schemeClr>
                </a:solidFill>
              </a:rPr>
              <a:t>La política del perdón</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1052736"/>
            <a:ext cx="8229600" cy="5805264"/>
          </a:xfrm>
        </p:spPr>
        <p:txBody>
          <a:bodyPr>
            <a:normAutofit fontScale="47500" lnSpcReduction="20000"/>
          </a:bodyPr>
          <a:lstStyle/>
          <a:p>
            <a:pPr marL="448056" indent="-384048" algn="just" fontAlgn="auto">
              <a:spcAft>
                <a:spcPts val="0"/>
              </a:spcAft>
              <a:buFont typeface="Wingdings 2"/>
              <a:buChar char=""/>
              <a:defRPr/>
            </a:pPr>
            <a:r>
              <a:rPr lang="es-ES" sz="4400" dirty="0">
                <a:solidFill>
                  <a:srgbClr val="FFFF00"/>
                </a:solidFill>
              </a:rPr>
              <a:t>El perdón libera del peso y redime la deuda. </a:t>
            </a:r>
          </a:p>
          <a:p>
            <a:pPr marL="448056" indent="-384048" algn="just" fontAlgn="auto">
              <a:spcAft>
                <a:spcPts val="0"/>
              </a:spcAft>
              <a:buFont typeface="Wingdings 2"/>
              <a:buChar char=""/>
              <a:defRPr/>
            </a:pPr>
            <a:r>
              <a:rPr lang="es-ES" sz="4400" dirty="0">
                <a:solidFill>
                  <a:srgbClr val="FFFF00"/>
                </a:solidFill>
              </a:rPr>
              <a:t>El perdón rompe el paradigma de las lógicas de reciprocidad y pro­porcionalidad e instaura el paradigma de la lógica de la gratuidad. Existe el perdón, del mismo modo como existen la felicidad, la sabiduría, el amor. Son gratuitos. "El perdón pertenece a la misma familia". </a:t>
            </a:r>
          </a:p>
          <a:p>
            <a:pPr marL="448056" indent="-384048" algn="just" fontAlgn="auto">
              <a:spcAft>
                <a:spcPts val="0"/>
              </a:spcAft>
              <a:buFont typeface="Wingdings 2"/>
              <a:buChar char=""/>
              <a:defRPr/>
            </a:pPr>
            <a:r>
              <a:rPr lang="es-ES" sz="4400" dirty="0">
                <a:solidFill>
                  <a:srgbClr val="FFFF00"/>
                </a:solidFill>
              </a:rPr>
              <a:t>El perdón encuentra refugio en gestos que no se han transformado en instituciones. Se trata de gestos de igualdad, de reciprocidad y de don. </a:t>
            </a:r>
            <a:endParaRPr lang="es-CO" sz="4400" dirty="0">
              <a:solidFill>
                <a:srgbClr val="FFFF00"/>
              </a:solidFill>
            </a:endParaRPr>
          </a:p>
          <a:p>
            <a:pPr marL="448056" indent="-384048" algn="just" fontAlgn="auto">
              <a:spcAft>
                <a:spcPts val="0"/>
              </a:spcAft>
              <a:buFont typeface="Wingdings 2"/>
              <a:buChar char=""/>
              <a:defRPr/>
            </a:pPr>
            <a:r>
              <a:rPr lang="es-ES" sz="4400" dirty="0">
                <a:solidFill>
                  <a:srgbClr val="FFFF00"/>
                </a:solidFill>
              </a:rPr>
              <a:t>Si concebimos la política como la función de generar mundos y sociedades nuevos, entonces el perdón y la reconciliación son  instrumentos inéditos. Cuando una persona y una colectividad aprenden a perdonar, se producen procesos de creación y de liberación, nacen nuevas narraciones, traducidas en música, cuentos, arte, danza y, en fin, en expresiones lúdicas del vivir cotidiano. Las personas y las comunidades no viven ya ancladas al pasado, sino que han roto las cadenas de la memoria ingrata y se han proyectado hacia un futuro nuevo.</a:t>
            </a:r>
            <a:endParaRPr lang="es-CO" sz="4400" dirty="0">
              <a:solidFill>
                <a:srgbClr val="FFFF00"/>
              </a:solidFill>
            </a:endParaRPr>
          </a:p>
          <a:p>
            <a:pPr marL="448056" indent="-384048"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fontAlgn="auto">
              <a:spcAft>
                <a:spcPts val="0"/>
              </a:spcAft>
              <a:defRPr/>
            </a:pPr>
            <a:r>
              <a:rPr lang="es-ES" dirty="0">
                <a:solidFill>
                  <a:schemeClr val="accent1">
                    <a:tint val="83000"/>
                    <a:satMod val="150000"/>
                  </a:schemeClr>
                </a:solidFill>
              </a:rPr>
              <a:t>La política del perdón</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1340768"/>
            <a:ext cx="8229600" cy="5517232"/>
          </a:xfrm>
        </p:spPr>
        <p:txBody>
          <a:bodyPr>
            <a:normAutofit fontScale="70000" lnSpcReduction="20000"/>
          </a:bodyPr>
          <a:lstStyle/>
          <a:p>
            <a:pPr marL="448056" indent="-384048" algn="just" fontAlgn="auto">
              <a:spcAft>
                <a:spcPts val="0"/>
              </a:spcAft>
              <a:buFont typeface="Wingdings 2"/>
              <a:buChar char=""/>
              <a:defRPr/>
            </a:pPr>
            <a:r>
              <a:rPr lang="es-ES" sz="3700" dirty="0">
                <a:solidFill>
                  <a:srgbClr val="FFFF00"/>
                </a:solidFill>
              </a:rPr>
              <a:t>El perdón es el ejercicio de lo público en toda su extensión. Cuando las víctimas y los culpables de cualquier tipo de agresión violenta hacen público su dolor, están ejerciendo sus derechos políticos y están facilitando la construcción de ciudad </a:t>
            </a:r>
            <a:r>
              <a:rPr lang="es-ES" sz="3700" i="1" dirty="0">
                <a:solidFill>
                  <a:srgbClr val="FFFF00"/>
                </a:solidFill>
              </a:rPr>
              <a:t>en lo interno. </a:t>
            </a:r>
            <a:r>
              <a:rPr lang="es-ES" sz="3700" dirty="0">
                <a:solidFill>
                  <a:srgbClr val="FFFF00"/>
                </a:solidFill>
              </a:rPr>
              <a:t>Las ciudades, en efecto, se construyen también dentro de cada uno de nosotros.</a:t>
            </a:r>
            <a:endParaRPr lang="es-CO" sz="3700" dirty="0">
              <a:solidFill>
                <a:srgbClr val="FFFF00"/>
              </a:solidFill>
            </a:endParaRPr>
          </a:p>
          <a:p>
            <a:pPr marL="448056" indent="-384048" algn="just" fontAlgn="auto">
              <a:spcAft>
                <a:spcPts val="0"/>
              </a:spcAft>
              <a:buFont typeface="Wingdings 2"/>
              <a:buNone/>
              <a:defRPr/>
            </a:pPr>
            <a:endParaRPr lang="es-CO" sz="3700" dirty="0">
              <a:solidFill>
                <a:srgbClr val="FFFF00"/>
              </a:solidFill>
            </a:endParaRPr>
          </a:p>
          <a:p>
            <a:pPr marL="448056" indent="-384048" algn="just" fontAlgn="auto">
              <a:spcAft>
                <a:spcPts val="0"/>
              </a:spcAft>
              <a:buFont typeface="Wingdings 2"/>
              <a:buChar char=""/>
              <a:defRPr/>
            </a:pPr>
            <a:r>
              <a:rPr lang="es-ES" sz="3700" dirty="0">
                <a:solidFill>
                  <a:srgbClr val="FFFF00"/>
                </a:solidFill>
              </a:rPr>
              <a:t>El perdón y la reconciliación son imperativos categóricos de las personas y de las colectividades. El perdón libera a los individuos y a las comunidades de la tentación de los totalitarismos y se convierte en el horizonte común de la historia. Es la ecología del alma. Es limpiar la casa </a:t>
            </a:r>
            <a:r>
              <a:rPr lang="es-ES" sz="3700" i="1" dirty="0">
                <a:solidFill>
                  <a:srgbClr val="FFFF00"/>
                </a:solidFill>
              </a:rPr>
              <a:t>(</a:t>
            </a:r>
            <a:r>
              <a:rPr lang="es-ES" sz="3700" i="1" dirty="0" err="1">
                <a:solidFill>
                  <a:srgbClr val="FFFF00"/>
                </a:solidFill>
              </a:rPr>
              <a:t>oikos</a:t>
            </a:r>
            <a:r>
              <a:rPr lang="es-ES" sz="3700" i="1" dirty="0">
                <a:solidFill>
                  <a:srgbClr val="FFFF00"/>
                </a:solidFill>
              </a:rPr>
              <a:t>) </a:t>
            </a:r>
            <a:r>
              <a:rPr lang="es-ES" sz="3700" dirty="0">
                <a:solidFill>
                  <a:srgbClr val="FFFF00"/>
                </a:solidFill>
              </a:rPr>
              <a:t>para recibir al otro. </a:t>
            </a:r>
            <a:endParaRPr lang="es-CO" sz="3700" dirty="0">
              <a:solidFill>
                <a:srgbClr val="FFFF00"/>
              </a:solidFill>
            </a:endParaRPr>
          </a:p>
          <a:p>
            <a:pPr marL="448056" indent="-384048" fontAlgn="auto">
              <a:spcAft>
                <a:spcPts val="0"/>
              </a:spcAft>
              <a:buFont typeface="Wingdings 2"/>
              <a:buChar char=""/>
              <a:defRPr/>
            </a:pPr>
            <a:endParaRPr lang="es-CO" dirty="0"/>
          </a:p>
          <a:p>
            <a:pPr marL="448056" indent="-384048"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fontAlgn="auto">
              <a:spcAft>
                <a:spcPts val="0"/>
              </a:spcAft>
              <a:defRPr/>
            </a:pPr>
            <a:r>
              <a:rPr lang="es-ES" dirty="0">
                <a:solidFill>
                  <a:schemeClr val="accent1">
                    <a:tint val="83000"/>
                    <a:satMod val="150000"/>
                  </a:schemeClr>
                </a:solidFill>
              </a:rPr>
              <a:t>La política del perdón</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1412776"/>
            <a:ext cx="8229600" cy="5041999"/>
          </a:xfrm>
        </p:spPr>
        <p:txBody>
          <a:bodyPr>
            <a:normAutofit fontScale="92500" lnSpcReduction="20000"/>
          </a:bodyPr>
          <a:lstStyle/>
          <a:p>
            <a:pPr marL="448056" indent="-384048" algn="just" fontAlgn="auto">
              <a:spcAft>
                <a:spcPts val="0"/>
              </a:spcAft>
              <a:buFont typeface="Wingdings 2"/>
              <a:buChar char=""/>
              <a:defRPr/>
            </a:pPr>
            <a:r>
              <a:rPr lang="es-ES" dirty="0">
                <a:solidFill>
                  <a:srgbClr val="FFFF00"/>
                </a:solidFill>
              </a:rPr>
              <a:t>Si la supervivencia de la humanidad, depende de una </a:t>
            </a:r>
            <a:r>
              <a:rPr lang="es-ES" i="1" dirty="0">
                <a:solidFill>
                  <a:srgbClr val="FFFF00"/>
                </a:solidFill>
              </a:rPr>
              <a:t>inspiración moral, </a:t>
            </a:r>
            <a:r>
              <a:rPr lang="es-ES" dirty="0">
                <a:solidFill>
                  <a:srgbClr val="FFFF00"/>
                </a:solidFill>
              </a:rPr>
              <a:t>probablemente el perdón y la reconciliación aportarán estos elementos de significado moral que hemos estado buscando para recuperar el valor fundamental de la dignidad humana (Kant.</a:t>
            </a:r>
          </a:p>
          <a:p>
            <a:pPr marL="448056" indent="-384048" algn="just" fontAlgn="auto">
              <a:spcAft>
                <a:spcPts val="0"/>
              </a:spcAft>
              <a:buFont typeface="Wingdings 2"/>
              <a:buChar char=""/>
              <a:defRPr/>
            </a:pPr>
            <a:r>
              <a:rPr lang="es-ES" dirty="0">
                <a:solidFill>
                  <a:srgbClr val="FFFF00"/>
                </a:solidFill>
              </a:rPr>
              <a:t> Después del “</a:t>
            </a:r>
            <a:r>
              <a:rPr lang="es-ES" i="1" dirty="0">
                <a:solidFill>
                  <a:srgbClr val="FFFF00"/>
                </a:solidFill>
              </a:rPr>
              <a:t>homo sapiens” </a:t>
            </a:r>
            <a:r>
              <a:rPr lang="es-ES" dirty="0">
                <a:solidFill>
                  <a:srgbClr val="FFFF00"/>
                </a:solidFill>
              </a:rPr>
              <a:t>se inaugura ahora el “</a:t>
            </a:r>
            <a:r>
              <a:rPr lang="es-ES" i="1" dirty="0">
                <a:solidFill>
                  <a:srgbClr val="FFFF00"/>
                </a:solidFill>
              </a:rPr>
              <a:t>homo </a:t>
            </a:r>
            <a:r>
              <a:rPr lang="es-ES" i="1" dirty="0" err="1">
                <a:solidFill>
                  <a:srgbClr val="FFFF00"/>
                </a:solidFill>
              </a:rPr>
              <a:t>reparans</a:t>
            </a:r>
            <a:r>
              <a:rPr lang="es-ES" i="1" dirty="0">
                <a:solidFill>
                  <a:srgbClr val="FFFF00"/>
                </a:solidFill>
              </a:rPr>
              <a:t>”. </a:t>
            </a:r>
            <a:r>
              <a:rPr lang="es-ES" dirty="0">
                <a:solidFill>
                  <a:srgbClr val="FFFF00"/>
                </a:solidFill>
              </a:rPr>
              <a:t>Ésta es la filosofía en toda su fuerza. Es, quizá, la espiritualidad en su máxima expresión. Es la unión de lo temporal y lo eterno(Kierkegaard). </a:t>
            </a:r>
            <a:endParaRPr lang="es-CO" dirty="0">
              <a:solidFill>
                <a:srgbClr val="FFFF00"/>
              </a:solidFill>
            </a:endParaRPr>
          </a:p>
          <a:p>
            <a:pPr marL="448056" indent="-384048" fontAlgn="auto">
              <a:spcAft>
                <a:spcPts val="0"/>
              </a:spcAft>
              <a:buFont typeface="Wingdings 2"/>
              <a:buChar char=""/>
              <a:defRPr/>
            </a:pPr>
            <a:endParaRPr lang="es-CO" dirty="0">
              <a:solidFill>
                <a:srgbClr val="FFFF00"/>
              </a:solidFill>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fontAlgn="auto">
              <a:spcAft>
                <a:spcPts val="0"/>
              </a:spcAft>
              <a:defRPr/>
            </a:pPr>
            <a:r>
              <a:rPr lang="es-ES" dirty="0">
                <a:solidFill>
                  <a:schemeClr val="accent1">
                    <a:tint val="83000"/>
                    <a:satMod val="150000"/>
                  </a:schemeClr>
                </a:solidFill>
              </a:rPr>
              <a:t>LA TEORÍA DEL PERDÓN</a:t>
            </a:r>
            <a:br>
              <a:rPr lang="es-CO" dirty="0">
                <a:solidFill>
                  <a:schemeClr val="accent1">
                    <a:tint val="83000"/>
                    <a:satMod val="150000"/>
                  </a:schemeClr>
                </a:solidFill>
              </a:rPr>
            </a:br>
            <a:endParaRPr lang="es-CO" dirty="0">
              <a:solidFill>
                <a:schemeClr val="accent1">
                  <a:tint val="83000"/>
                  <a:satMod val="150000"/>
                </a:schemeClr>
              </a:solidFill>
            </a:endParaRPr>
          </a:p>
        </p:txBody>
      </p:sp>
      <p:sp>
        <p:nvSpPr>
          <p:cNvPr id="3" name="2 Marcador de contenido"/>
          <p:cNvSpPr>
            <a:spLocks noGrp="1"/>
          </p:cNvSpPr>
          <p:nvPr>
            <p:ph idx="1"/>
          </p:nvPr>
        </p:nvSpPr>
        <p:spPr>
          <a:xfrm>
            <a:off x="457200" y="1268413"/>
            <a:ext cx="8229600" cy="5256212"/>
          </a:xfrm>
        </p:spPr>
        <p:txBody>
          <a:bodyPr>
            <a:normAutofit fontScale="70000" lnSpcReduction="20000"/>
          </a:bodyPr>
          <a:lstStyle/>
          <a:p>
            <a:pPr marL="448056" indent="-384048" fontAlgn="auto">
              <a:spcAft>
                <a:spcPts val="0"/>
              </a:spcAft>
              <a:buFont typeface="Wingdings 2"/>
              <a:buNone/>
              <a:defRPr/>
            </a:pPr>
            <a:endParaRPr lang="es-CO" dirty="0"/>
          </a:p>
          <a:p>
            <a:pPr marL="448056" indent="-384048" fontAlgn="auto">
              <a:spcAft>
                <a:spcPts val="0"/>
              </a:spcAft>
              <a:buFont typeface="Wingdings 2"/>
              <a:buChar char=""/>
              <a:defRPr/>
            </a:pPr>
            <a:r>
              <a:rPr lang="es-ES" dirty="0">
                <a:solidFill>
                  <a:srgbClr val="FFFF00"/>
                </a:solidFill>
              </a:rPr>
              <a:t>El rencor de Antonio </a:t>
            </a:r>
            <a:endParaRPr lang="es-CO" dirty="0">
              <a:solidFill>
                <a:srgbClr val="FFFF00"/>
              </a:solidFill>
            </a:endParaRPr>
          </a:p>
          <a:p>
            <a:pPr marL="448056" indent="-384048" algn="just" fontAlgn="auto">
              <a:spcAft>
                <a:spcPts val="0"/>
              </a:spcAft>
              <a:buFont typeface="Wingdings 2"/>
              <a:buChar char=""/>
              <a:defRPr/>
            </a:pPr>
            <a:r>
              <a:rPr lang="es-ES" dirty="0">
                <a:solidFill>
                  <a:srgbClr val="FFFF00"/>
                </a:solidFill>
              </a:rPr>
              <a:t>Un atracador le disparó a Antonio …, obligándolo a vivir en una silla de ruedas. Él no podía encontrar razón… razones. La rabia era inmensa, incontenible. Se alteró hasta perder a todos sus amigos…., también a su esposa y a sus hijos. El rencor le había infectado toda su existencia, transformándola en un infierno. Pedro, su amigo, le hizo entender que de seguir así acabaría por autodestruirse. </a:t>
            </a:r>
          </a:p>
          <a:p>
            <a:pPr marL="448056" indent="-384048" algn="just" fontAlgn="auto">
              <a:spcAft>
                <a:spcPts val="0"/>
              </a:spcAft>
              <a:buFont typeface="Wingdings 2"/>
              <a:buChar char=""/>
              <a:defRPr/>
            </a:pPr>
            <a:r>
              <a:rPr lang="es-ES" dirty="0">
                <a:solidFill>
                  <a:srgbClr val="FFFF00"/>
                </a:solidFill>
              </a:rPr>
              <a:t>Antonio debía decidirse a perdonar. </a:t>
            </a:r>
          </a:p>
          <a:p>
            <a:pPr marL="448056" indent="-384048" algn="just" fontAlgn="auto">
              <a:spcAft>
                <a:spcPts val="0"/>
              </a:spcAft>
              <a:buFont typeface="Wingdings 2"/>
              <a:buChar char=""/>
              <a:defRPr/>
            </a:pPr>
            <a:r>
              <a:rPr lang="es-ES" dirty="0">
                <a:solidFill>
                  <a:srgbClr val="FFFF00"/>
                </a:solidFill>
              </a:rPr>
              <a:t>Le parecía imposible, pero… eligió seguir el consejo del amigo. Se fijó una fecha para perdonar. Desde aquel día, sin haber perdonado todavía de manera formal, su vida comenzó a cambiar de modo significativo.</a:t>
            </a:r>
          </a:p>
          <a:p>
            <a:pPr marL="448056" indent="-384048" algn="just" fontAlgn="auto">
              <a:spcAft>
                <a:spcPts val="0"/>
              </a:spcAft>
              <a:buFont typeface="Wingdings 2"/>
              <a:buChar char=""/>
              <a:defRPr/>
            </a:pPr>
            <a:r>
              <a:rPr lang="es-ES" dirty="0">
                <a:solidFill>
                  <a:srgbClr val="FFFF00"/>
                </a:solidFill>
              </a:rPr>
              <a:t>Gradualmente recuperó la familia, los amigos y el sentido de la existencia. Aquel disparo le había vuelto añicos su vida, pero la misericordia la supo reconstruir.</a:t>
            </a:r>
            <a:endParaRPr lang="es-CO" dirty="0">
              <a:solidFill>
                <a:srgbClr val="FFFF00"/>
              </a:solidFill>
            </a:endParaRPr>
          </a:p>
          <a:p>
            <a:pPr marL="448056" indent="-384048" fontAlgn="auto">
              <a:spcAft>
                <a:spcPts val="0"/>
              </a:spcAft>
              <a:buFont typeface="Wingdings 2"/>
              <a:buChar char=""/>
              <a:defRPr/>
            </a:pPr>
            <a:endParaRPr lang="es-CO"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4479</TotalTime>
  <Words>8293</Words>
  <Application>Microsoft Office PowerPoint</Application>
  <PresentationFormat>Presentación en pantalla (4:3)</PresentationFormat>
  <Paragraphs>236</Paragraphs>
  <Slides>43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43</vt:i4>
      </vt:variant>
    </vt:vector>
  </HeadingPairs>
  <TitlesOfParts>
    <vt:vector size="48" baseType="lpstr">
      <vt:lpstr>Arial</vt:lpstr>
      <vt:lpstr>Century Gothic</vt:lpstr>
      <vt:lpstr>Verdana</vt:lpstr>
      <vt:lpstr>Wingdings 2</vt:lpstr>
      <vt:lpstr>Brío</vt:lpstr>
      <vt:lpstr>LA REVOLUCION DEL PERDÓN</vt:lpstr>
      <vt:lpstr>La política del perdón </vt:lpstr>
      <vt:lpstr>La política del perdón </vt:lpstr>
      <vt:lpstr>La política del perdón </vt:lpstr>
      <vt:lpstr>La política del perdón </vt:lpstr>
      <vt:lpstr>La política del perdón </vt:lpstr>
      <vt:lpstr>La política del perdón </vt:lpstr>
      <vt:lpstr>La política del perdón </vt:lpstr>
      <vt:lpstr>LA TEORÍA DEL PERDÓN </vt:lpstr>
      <vt:lpstr>LA TEORÍA DEL PERDÓN </vt:lpstr>
      <vt:lpstr>¿Qué es y qué no es el perdón…?</vt:lpstr>
      <vt:lpstr>¿Qué es y qué no es el perdón…?</vt:lpstr>
      <vt:lpstr>Higiene del alma </vt:lpstr>
      <vt:lpstr>Higiene del alma </vt:lpstr>
      <vt:lpstr> Higiene del alma </vt:lpstr>
      <vt:lpstr>Higiene del alma</vt:lpstr>
      <vt:lpstr> De la oscuridad a la luz mediante la narración  </vt:lpstr>
      <vt:lpstr> De la oscuridad a la luz mediante la narración  </vt:lpstr>
      <vt:lpstr>De la oscuridad a la luz mediante la narración</vt:lpstr>
      <vt:lpstr> La decisión del perdón </vt:lpstr>
      <vt:lpstr>La decisión del perdón</vt:lpstr>
      <vt:lpstr>La decisión del perdón</vt:lpstr>
      <vt:lpstr> Comprender al que ofende, desarrollar la compasión </vt:lpstr>
      <vt:lpstr> Comprender al que ofende, desarrollar la compasión </vt:lpstr>
      <vt:lpstr> Comprender al que ofende, desarrollar la compasión </vt:lpstr>
      <vt:lpstr> Compasión solidaria y compasión carismática </vt:lpstr>
      <vt:lpstr>Camino hacia el perdón y hacia la reconciliación</vt:lpstr>
      <vt:lpstr> TRES PASOS HACIA LA RECONCILIACIÓN </vt:lpstr>
      <vt:lpstr>La verdad que nos hace libres </vt:lpstr>
      <vt:lpstr> La verdad que nos hace libres </vt:lpstr>
      <vt:lpstr>La verdad que nos hace libres </vt:lpstr>
      <vt:lpstr> La verdad que nos hace libres </vt:lpstr>
      <vt:lpstr> Una justicia restaurativa OJO…. </vt:lpstr>
      <vt:lpstr>Una justicia restaurativa</vt:lpstr>
      <vt:lpstr>Una justicia restaurativa</vt:lpstr>
      <vt:lpstr>Una justicia restaurativa</vt:lpstr>
      <vt:lpstr>Una justicia restaurativa</vt:lpstr>
      <vt:lpstr>Una justicia restaurativa</vt:lpstr>
      <vt:lpstr>Una justicia restaurativa…</vt:lpstr>
      <vt:lpstr>Una justicia restaurativa</vt:lpstr>
      <vt:lpstr>  El pacto: “nunca más”   </vt:lpstr>
      <vt:lpstr>Los tres grados de reconciliación:</vt:lpstr>
      <vt:lpstr>Los tres grados de reconciliación: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Pdre Dario</dc:creator>
  <cp:lastModifiedBy>Dario</cp:lastModifiedBy>
  <cp:revision>270</cp:revision>
  <dcterms:created xsi:type="dcterms:W3CDTF">2012-02-27T18:36:03Z</dcterms:created>
  <dcterms:modified xsi:type="dcterms:W3CDTF">2022-03-07T14:21:17Z</dcterms:modified>
</cp:coreProperties>
</file>