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57" r:id="rId4"/>
    <p:sldId id="258" r:id="rId5"/>
    <p:sldId id="259" r:id="rId6"/>
    <p:sldId id="279" r:id="rId7"/>
    <p:sldId id="260" r:id="rId8"/>
    <p:sldId id="261" r:id="rId9"/>
    <p:sldId id="262" r:id="rId10"/>
    <p:sldId id="263" r:id="rId11"/>
    <p:sldId id="264" r:id="rId12"/>
    <p:sldId id="265" r:id="rId13"/>
    <p:sldId id="266" r:id="rId14"/>
    <p:sldId id="280" r:id="rId15"/>
    <p:sldId id="267" r:id="rId16"/>
    <p:sldId id="268" r:id="rId17"/>
    <p:sldId id="275" r:id="rId18"/>
    <p:sldId id="269" r:id="rId19"/>
    <p:sldId id="270" r:id="rId20"/>
    <p:sldId id="276" r:id="rId21"/>
    <p:sldId id="271" r:id="rId22"/>
    <p:sldId id="277" r:id="rId23"/>
    <p:sldId id="272" r:id="rId24"/>
    <p:sldId id="278"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3/8/2022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3/8/2022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0118700-1331-4F9C-8FD8-E8CCB475747C}"/>
              </a:ext>
            </a:extLst>
          </p:cNvPr>
          <p:cNvSpPr>
            <a:spLocks noGrp="1"/>
          </p:cNvSpPr>
          <p:nvPr>
            <p:ph type="ctrTitle"/>
          </p:nvPr>
        </p:nvSpPr>
        <p:spPr/>
        <p:txBody>
          <a:bodyPr/>
          <a:lstStyle/>
          <a:p>
            <a:r>
              <a:rPr lang="es-CO" dirty="0"/>
              <a:t>Superar el miedo a la muerte </a:t>
            </a:r>
          </a:p>
        </p:txBody>
      </p:sp>
      <p:sp>
        <p:nvSpPr>
          <p:cNvPr id="3" name="Subtítulo 2">
            <a:extLst>
              <a:ext uri="{FF2B5EF4-FFF2-40B4-BE49-F238E27FC236}">
                <a16:creationId xmlns:a16="http://schemas.microsoft.com/office/drawing/2014/main" xmlns="" id="{6EB4E1D6-7B90-4427-B66B-537004D2A4C4}"/>
              </a:ext>
            </a:extLst>
          </p:cNvPr>
          <p:cNvSpPr>
            <a:spLocks noGrp="1"/>
          </p:cNvSpPr>
          <p:nvPr>
            <p:ph type="subTitle" idx="1"/>
          </p:nvPr>
        </p:nvSpPr>
        <p:spPr/>
        <p:txBody>
          <a:bodyPr/>
          <a:lstStyle/>
          <a:p>
            <a:r>
              <a:rPr lang="es-CO" dirty="0"/>
              <a:t>EL AMANECER DE UN MUNDO NUEVO  </a:t>
            </a:r>
          </a:p>
        </p:txBody>
      </p:sp>
    </p:spTree>
    <p:extLst>
      <p:ext uri="{BB962C8B-B14F-4D97-AF65-F5344CB8AC3E}">
        <p14:creationId xmlns:p14="http://schemas.microsoft.com/office/powerpoint/2010/main" val="325252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C011C91-6E30-4F71-9066-FBE6770096D4}"/>
              </a:ext>
            </a:extLst>
          </p:cNvPr>
          <p:cNvSpPr>
            <a:spLocks noGrp="1"/>
          </p:cNvSpPr>
          <p:nvPr>
            <p:ph type="title"/>
          </p:nvPr>
        </p:nvSpPr>
        <p:spPr>
          <a:xfrm>
            <a:off x="646111" y="171450"/>
            <a:ext cx="9404723" cy="895350"/>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24208770-E03F-49F7-9CDB-C74AD9C699FE}"/>
              </a:ext>
            </a:extLst>
          </p:cNvPr>
          <p:cNvSpPr>
            <a:spLocks noGrp="1"/>
          </p:cNvSpPr>
          <p:nvPr>
            <p:ph idx="1"/>
          </p:nvPr>
        </p:nvSpPr>
        <p:spPr>
          <a:xfrm>
            <a:off x="1103312" y="885826"/>
            <a:ext cx="10012363" cy="5800724"/>
          </a:xfrm>
        </p:spPr>
        <p:txBody>
          <a:bodyPr>
            <a:normAutofit/>
          </a:bodyPr>
          <a:lstStyle/>
          <a:p>
            <a:pPr algn="just"/>
            <a:r>
              <a:rPr lang="es-ES" sz="2600" dirty="0">
                <a:latin typeface="Times New Roman" panose="02020603050405020304" pitchFamily="18" charset="0"/>
                <a:cs typeface="Times New Roman" panose="02020603050405020304" pitchFamily="18" charset="0"/>
              </a:rPr>
              <a:t>María se quedó fuera, junto al sepulcro, llorando. Sin dejar de llo­rar, se asomó al sepulcro y vio a dos ángeles con vestiduras blan­cas, sentados uno a la cabecera y otro a los pies, donde había sido puesto el cuerpo de Jesús. Ellos le dijeron: "Mujer, ¿por qué llo­ras?”. Contestó: “Porque se han llevado a mi Señor, y no sé dónde lo han puesto”. Al decir esto, se volvió hacia atrás y vio a Jesús allí de pie, pero no sabía que era Jesús. Jesús le dijo: “Mujer, ¿por qué lloras? ¿A quién buscas?”. Ella, creyendo que era el hortelano, le dijo: “Señor, si te lo has llevado tú, dime dónde lo has puesto, y yo iré a recogerlo”. Jesús le dijo: “¡María!”. Ella se volvió y exclamó en hebreo: </a:t>
            </a:r>
            <a:r>
              <a:rPr lang="es-ES" sz="2600" i="1" dirty="0">
                <a:latin typeface="Times New Roman" panose="02020603050405020304" pitchFamily="18" charset="0"/>
                <a:cs typeface="Times New Roman" panose="02020603050405020304" pitchFamily="18" charset="0"/>
              </a:rPr>
              <a:t>“ ¡</a:t>
            </a:r>
            <a:r>
              <a:rPr lang="es-ES" sz="2600" i="1" dirty="0" err="1">
                <a:latin typeface="Times New Roman" panose="02020603050405020304" pitchFamily="18" charset="0"/>
                <a:cs typeface="Times New Roman" panose="02020603050405020304" pitchFamily="18" charset="0"/>
              </a:rPr>
              <a:t>Rabbuní</a:t>
            </a:r>
            <a:r>
              <a:rPr lang="es-ES" sz="2600" i="1" dirty="0">
                <a:latin typeface="Times New Roman" panose="02020603050405020304" pitchFamily="18" charset="0"/>
                <a:cs typeface="Times New Roman" panose="02020603050405020304" pitchFamily="18" charset="0"/>
              </a:rPr>
              <a:t>!“,</a:t>
            </a:r>
            <a:r>
              <a:rPr lang="es-ES" sz="2600" dirty="0">
                <a:latin typeface="Times New Roman" panose="02020603050405020304" pitchFamily="18" charset="0"/>
                <a:cs typeface="Times New Roman" panose="02020603050405020304" pitchFamily="18" charset="0"/>
              </a:rPr>
              <a:t> ‘¡Maestro!’. Jesús le dijo: "Suél­tame, que aún no he subido al Padre; anda y di a mis hermanos que me voy con mi Padre y su Padre, con mi Dios y su Dios”. María Magdalena fue a decir a los discípulos que había visto al Señor y a anunciarles lo que él le había dicho (</a:t>
            </a:r>
            <a:r>
              <a:rPr lang="es-ES" sz="1000" i="1" dirty="0" err="1">
                <a:latin typeface="Times New Roman" panose="02020603050405020304" pitchFamily="18" charset="0"/>
                <a:cs typeface="Times New Roman" panose="02020603050405020304" pitchFamily="18" charset="0"/>
              </a:rPr>
              <a:t>Jn</a:t>
            </a:r>
            <a:r>
              <a:rPr lang="es-ES" sz="1000" dirty="0">
                <a:latin typeface="Times New Roman" panose="02020603050405020304" pitchFamily="18" charset="0"/>
                <a:cs typeface="Times New Roman" panose="02020603050405020304" pitchFamily="18" charset="0"/>
              </a:rPr>
              <a:t> 20, 11-18</a:t>
            </a:r>
            <a:r>
              <a:rPr lang="es-ES" sz="2600" dirty="0">
                <a:latin typeface="Times New Roman" panose="02020603050405020304" pitchFamily="18" charset="0"/>
                <a:cs typeface="Times New Roman" panose="02020603050405020304" pitchFamily="18" charset="0"/>
              </a:rPr>
              <a:t>).</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36800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F3D7F48-4F90-46EC-9ABD-E1D4BB4EFA27}"/>
              </a:ext>
            </a:extLst>
          </p:cNvPr>
          <p:cNvSpPr>
            <a:spLocks noGrp="1"/>
          </p:cNvSpPr>
          <p:nvPr>
            <p:ph type="title"/>
          </p:nvPr>
        </p:nvSpPr>
        <p:spPr>
          <a:xfrm>
            <a:off x="646111" y="142876"/>
            <a:ext cx="9404723" cy="685799"/>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9443AA4A-0C3C-4050-BE2C-77D58CFDB4EB}"/>
              </a:ext>
            </a:extLst>
          </p:cNvPr>
          <p:cNvSpPr>
            <a:spLocks noGrp="1"/>
          </p:cNvSpPr>
          <p:nvPr>
            <p:ph idx="1"/>
          </p:nvPr>
        </p:nvSpPr>
        <p:spPr>
          <a:xfrm>
            <a:off x="771525" y="762000"/>
            <a:ext cx="10039350" cy="6029325"/>
          </a:xfrm>
        </p:spPr>
        <p:txBody>
          <a:bodyPr>
            <a:noAutofit/>
          </a:bodyPr>
          <a:lstStyle/>
          <a:p>
            <a:endParaRPr lang="es-ES" sz="2400" dirty="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María representa a la humanidad que está en bus­ca de un salvador, pero con una esperanza inhibida y res­tringida. Una búsqueda muy humana: busca a Jesús entre los muertos, donde no está. </a:t>
            </a:r>
          </a:p>
          <a:p>
            <a:r>
              <a:rPr lang="es-ES" sz="2400" dirty="0">
                <a:latin typeface="Times New Roman" panose="02020603050405020304" pitchFamily="18" charset="0"/>
                <a:cs typeface="Times New Roman" panose="02020603050405020304" pitchFamily="18" charset="0"/>
              </a:rPr>
              <a:t>A menudo buscamos a Dios donde no está, a través de modelos de eficacia humana, de éxito, de poder, de satisfacciones fáciles.</a:t>
            </a:r>
            <a:endParaRPr lang="es-CO" sz="2400" dirty="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La búsqueda de María es la de una sociedad afligida y confundida, que debería reflexionar para comprender la razón de sus males, los errores cometidos.</a:t>
            </a:r>
            <a:endParaRPr lang="es-CO" sz="2400" dirty="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Jesús no está irritado por la búsqueda equivocada e im­perfecta de María. Sabe que hay en ella mucho amor y un profundo anhelo. </a:t>
            </a:r>
          </a:p>
          <a:p>
            <a:r>
              <a:rPr lang="es-ES" sz="2400" dirty="0">
                <a:latin typeface="Times New Roman" panose="02020603050405020304" pitchFamily="18" charset="0"/>
                <a:cs typeface="Times New Roman" panose="02020603050405020304" pitchFamily="18" charset="0"/>
              </a:rPr>
              <a:t>De pronto, María ve con sus ojos a aquel a quien no creía que fuera a ver más, oye una voz intensa que no hubiera pensado oír nunca más y que la llama por su nombre: “¡María!”.</a:t>
            </a:r>
            <a:endParaRPr lang="es-CO"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406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FAF99F-494B-417A-BA98-7A5A00A6A0B7}"/>
              </a:ext>
            </a:extLst>
          </p:cNvPr>
          <p:cNvSpPr>
            <a:spLocks noGrp="1"/>
          </p:cNvSpPr>
          <p:nvPr>
            <p:ph type="title"/>
          </p:nvPr>
        </p:nvSpPr>
        <p:spPr>
          <a:xfrm>
            <a:off x="646111" y="133351"/>
            <a:ext cx="9404723" cy="742950"/>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0D9F5586-A17D-4BB6-BDBD-A68262B0AFF7}"/>
              </a:ext>
            </a:extLst>
          </p:cNvPr>
          <p:cNvSpPr>
            <a:spLocks noGrp="1"/>
          </p:cNvSpPr>
          <p:nvPr>
            <p:ph idx="1"/>
          </p:nvPr>
        </p:nvSpPr>
        <p:spPr>
          <a:xfrm>
            <a:off x="1103312" y="876301"/>
            <a:ext cx="10231438" cy="5981699"/>
          </a:xfrm>
        </p:spPr>
        <p:txBody>
          <a:bodyPr>
            <a:normAutofit fontScale="92500" lnSpcReduction="10000"/>
          </a:bodyPr>
          <a:lstStyle/>
          <a:p>
            <a:pPr algn="just"/>
            <a:r>
              <a:rPr lang="es-ES" sz="2600" dirty="0">
                <a:latin typeface="Times New Roman" panose="02020603050405020304" pitchFamily="18" charset="0"/>
                <a:cs typeface="Times New Roman" panose="02020603050405020304" pitchFamily="18" charset="0"/>
              </a:rPr>
              <a:t>Jesús no se revela diciendo : “He resucitado, estoy vivo”, sino diciendo: “¡María!”. Revelación personal, existencial; de Alguien que está vivo… que la conoce a ella ..</a:t>
            </a:r>
            <a:endParaRPr lang="es-CO" sz="2600" dirty="0">
              <a:latin typeface="Times New Roman" panose="02020603050405020304" pitchFamily="18" charset="0"/>
              <a:cs typeface="Times New Roman" panose="02020603050405020304" pitchFamily="18" charset="0"/>
            </a:endParaRPr>
          </a:p>
          <a:p>
            <a:pPr algn="just"/>
            <a:r>
              <a:rPr lang="es-ES" sz="2600" dirty="0">
                <a:latin typeface="Times New Roman" panose="02020603050405020304" pitchFamily="18" charset="0"/>
                <a:cs typeface="Times New Roman" panose="02020603050405020304" pitchFamily="18" charset="0"/>
              </a:rPr>
              <a:t>Así con cada ser humano: acercándose a él, corrigiendo búsquedas inciertas, confu­sas, torpes, revelando su amor y llamando a cada uno por su nombre. </a:t>
            </a:r>
          </a:p>
          <a:p>
            <a:pPr algn="just"/>
            <a:r>
              <a:rPr lang="es-ES" sz="2600" dirty="0">
                <a:latin typeface="Times New Roman" panose="02020603050405020304" pitchFamily="18" charset="0"/>
                <a:cs typeface="Times New Roman" panose="02020603050405020304" pitchFamily="18" charset="0"/>
              </a:rPr>
              <a:t>Cada uno puede hacer la experiencia del Resucitado, descubrir sus signos, aun sintiendo poca esperanza en el corazón y aunque corran lágrimas por su rostro.</a:t>
            </a:r>
            <a:endParaRPr lang="es-CO" sz="2600" dirty="0">
              <a:latin typeface="Times New Roman" panose="02020603050405020304" pitchFamily="18" charset="0"/>
              <a:cs typeface="Times New Roman" panose="02020603050405020304" pitchFamily="18" charset="0"/>
            </a:endParaRPr>
          </a:p>
          <a:p>
            <a:pPr algn="just"/>
            <a:r>
              <a:rPr lang="es-ES" sz="2600" dirty="0">
                <a:latin typeface="Times New Roman" panose="02020603050405020304" pitchFamily="18" charset="0"/>
                <a:cs typeface="Times New Roman" panose="02020603050405020304" pitchFamily="18" charset="0"/>
              </a:rPr>
              <a:t>Es en la interioridad donde podemos descubrir el amor de Dios; es dentro de nosotros donde podemos sentirnos llamados a la vocación de hijos de Dios.</a:t>
            </a:r>
            <a:endParaRPr lang="es-CO" sz="2600" dirty="0">
              <a:latin typeface="Times New Roman" panose="02020603050405020304" pitchFamily="18" charset="0"/>
              <a:cs typeface="Times New Roman" panose="02020603050405020304" pitchFamily="18" charset="0"/>
            </a:endParaRPr>
          </a:p>
          <a:p>
            <a:pPr algn="just"/>
            <a:r>
              <a:rPr lang="es-ES" sz="2600" dirty="0">
                <a:latin typeface="Times New Roman" panose="02020603050405020304" pitchFamily="18" charset="0"/>
                <a:cs typeface="Times New Roman" panose="02020603050405020304" pitchFamily="18" charset="0"/>
              </a:rPr>
              <a:t>Quien primero descubrió al Resucitado fue una mujer llena de sensibilidad, de afecto y ternura. Una mujer colmada del anhelo, del deseo de ir más allá de la muerte y de la finitud humana que experimenta toda persona cuando, por ejemplo, toma en sus días decisiones valientes y honestas sin que de ellas le derive ventaja alguna para la vida presente sino, por el contrario, pérdida y, a veces, perjuicio.</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84062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71A6E2-2EA7-47EC-B856-BC76DF41ED3F}"/>
              </a:ext>
            </a:extLst>
          </p:cNvPr>
          <p:cNvSpPr>
            <a:spLocks noGrp="1"/>
          </p:cNvSpPr>
          <p:nvPr>
            <p:ph type="title"/>
          </p:nvPr>
        </p:nvSpPr>
        <p:spPr>
          <a:xfrm>
            <a:off x="646111" y="123826"/>
            <a:ext cx="9404723" cy="695324"/>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6F9B5DC7-F827-4C5E-AE7B-0C0DB26B4E89}"/>
              </a:ext>
            </a:extLst>
          </p:cNvPr>
          <p:cNvSpPr>
            <a:spLocks noGrp="1"/>
          </p:cNvSpPr>
          <p:nvPr>
            <p:ph idx="1"/>
          </p:nvPr>
        </p:nvSpPr>
        <p:spPr>
          <a:xfrm>
            <a:off x="1103311" y="962026"/>
            <a:ext cx="10164764" cy="5772148"/>
          </a:xfrm>
        </p:spPr>
        <p:txBody>
          <a:bodyPr>
            <a:normAutofit/>
          </a:bodyPr>
          <a:lstStyle/>
          <a:p>
            <a:r>
              <a:rPr lang="es-ES" sz="2600" dirty="0">
                <a:latin typeface="Times New Roman" panose="02020603050405020304" pitchFamily="18" charset="0"/>
                <a:cs typeface="Times New Roman" panose="02020603050405020304" pitchFamily="18" charset="0"/>
              </a:rPr>
              <a:t>En estas ocasiones, en las que realizamos actos como es­tos… sin recompensas humanas y sin obligación exterior, es cuan­do afirmamos, la existencia de algo que está más allá; algo que, aun sin reconocerlo todavía en palabras o en conceptos religiosos, guía, toda acción honesta y desinteresada, haciéndonos intuir cómo las cuentas que no cuadran aquí abajo cuadrarán al final.</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Esta fuerza interior y esta esperanza son un grito hacia el Resucitado, son la búsqueda que animaba a María junto a la tumba.</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La fuerza interior y la esperanza son el antídoto que nece­sitamos contra la decadencia social, moral, civil y política, una decadencia que tiende a hacer pedazos la unidad cultural y civil de un pueblo, que tiende a hacer perder el sentido de las razones para estar juntos y trabajar por el mismo objetivo, en la misma dirección.</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903359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D42575-6865-48A9-B6F8-0902650AC249}"/>
              </a:ext>
            </a:extLst>
          </p:cNvPr>
          <p:cNvSpPr>
            <a:spLocks noGrp="1"/>
          </p:cNvSpPr>
          <p:nvPr>
            <p:ph type="title"/>
          </p:nvPr>
        </p:nvSpPr>
        <p:spPr>
          <a:xfrm>
            <a:off x="646111" y="452718"/>
            <a:ext cx="9404723" cy="947457"/>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2439D1C4-2557-499E-A86E-2AC2266CCFAC}"/>
              </a:ext>
            </a:extLst>
          </p:cNvPr>
          <p:cNvSpPr>
            <a:spLocks noGrp="1"/>
          </p:cNvSpPr>
          <p:nvPr>
            <p:ph idx="1"/>
          </p:nvPr>
        </p:nvSpPr>
        <p:spPr>
          <a:xfrm>
            <a:off x="1103312" y="1552576"/>
            <a:ext cx="8946541" cy="5133974"/>
          </a:xfrm>
        </p:spPr>
        <p:txBody>
          <a:bodyPr/>
          <a:lstStyle/>
          <a:p>
            <a:r>
              <a:rPr lang="es-ES" sz="2800" dirty="0">
                <a:latin typeface="Times New Roman" panose="02020603050405020304" pitchFamily="18" charset="0"/>
                <a:cs typeface="Times New Roman" panose="02020603050405020304" pitchFamily="18" charset="0"/>
              </a:rPr>
              <a:t>Para salir del círculo de la degradación social y política es preciso que el corazón que lleva una carga, como el de María que llora, se vea movido por una esperanza grande y concreta, no vinculada a circunstancias contingentes, a remedios de bajo nivel que más bien nos llevan al escepticismo.</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Jesús, nos invita a aceptar que el amor de Dios disipa el temor, que la iniciativa de Dios viene antes de todo esfuerzo humano y nos reanima, nos regenera interiormente.</a:t>
            </a:r>
            <a:endParaRPr lang="es-CO" sz="28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508643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E38502-B8B0-4487-92AA-49518942471C}"/>
              </a:ext>
            </a:extLst>
          </p:cNvPr>
          <p:cNvSpPr>
            <a:spLocks noGrp="1"/>
          </p:cNvSpPr>
          <p:nvPr>
            <p:ph type="title"/>
          </p:nvPr>
        </p:nvSpPr>
        <p:spPr>
          <a:xfrm>
            <a:off x="646111" y="114300"/>
            <a:ext cx="9404723" cy="695325"/>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958DDA0A-9723-4AF1-85AF-666A4724693A}"/>
              </a:ext>
            </a:extLst>
          </p:cNvPr>
          <p:cNvSpPr>
            <a:spLocks noGrp="1"/>
          </p:cNvSpPr>
          <p:nvPr>
            <p:ph idx="1"/>
          </p:nvPr>
        </p:nvSpPr>
        <p:spPr>
          <a:xfrm>
            <a:off x="910852" y="876300"/>
            <a:ext cx="9404723" cy="6096000"/>
          </a:xfrm>
        </p:spPr>
        <p:txBody>
          <a:bodyPr>
            <a:normAutofit fontScale="92500" lnSpcReduction="10000"/>
          </a:bodyPr>
          <a:lstStyle/>
          <a:p>
            <a:r>
              <a:rPr lang="es-ES" sz="2700" dirty="0">
                <a:latin typeface="Times New Roman" panose="02020603050405020304" pitchFamily="18" charset="0"/>
                <a:cs typeface="Times New Roman" panose="02020603050405020304" pitchFamily="18" charset="0"/>
              </a:rPr>
              <a:t>• Aparece el Resucitado… a los dos discípulos.</a:t>
            </a:r>
            <a:endParaRPr lang="es-CO" sz="2700" dirty="0">
              <a:latin typeface="Times New Roman" panose="02020603050405020304" pitchFamily="18" charset="0"/>
              <a:cs typeface="Times New Roman" panose="02020603050405020304" pitchFamily="18" charset="0"/>
            </a:endParaRPr>
          </a:p>
          <a:p>
            <a:r>
              <a:rPr lang="es-ES" sz="2700" dirty="0">
                <a:latin typeface="Times New Roman" panose="02020603050405020304" pitchFamily="18" charset="0"/>
                <a:cs typeface="Times New Roman" panose="02020603050405020304" pitchFamily="18" charset="0"/>
              </a:rPr>
              <a:t>Aquel mismo día, dos de ellos se dirigían a una aldea llamada Emaús… , mientras ellos hablaban y discu­tían, Jesús mismo se les acercó … Estaban tan ciegos que no lo reconocían. Y les dijo: "¿De qué venían hablando en el camino?”. </a:t>
            </a:r>
          </a:p>
          <a:p>
            <a:r>
              <a:rPr lang="es-ES" sz="2700" dirty="0">
                <a:latin typeface="Times New Roman" panose="02020603050405020304" pitchFamily="18" charset="0"/>
                <a:cs typeface="Times New Roman" panose="02020603050405020304" pitchFamily="18" charset="0"/>
              </a:rPr>
              <a:t>Cleofás, respondió: “¿Eres tú el úni­co forastero en Jerusalén que no sabes lo que ha sucedido estos días?”. … “Lo de Jesús de Nazaret, que fue un profeta poderoso en obras y palabras ante Dios y ante el pueblo, … lo crucificaron. Nosotros esperábamos que Él sería el libertador de Israel, pero a todo esto ya es el tercer día </a:t>
            </a:r>
          </a:p>
          <a:p>
            <a:r>
              <a:rPr lang="es-ES" sz="2700" dirty="0">
                <a:latin typeface="Times New Roman" panose="02020603050405020304" pitchFamily="18" charset="0"/>
                <a:cs typeface="Times New Roman" panose="02020603050405020304" pitchFamily="18" charset="0"/>
              </a:rPr>
              <a:t>Algunas mujeres de nuestro grupo …fueron muy temprano al sepulcro, no encontraron su cuerpo… volvie­ron hablando de una aparición de ángeles que dicen que vive.</a:t>
            </a:r>
          </a:p>
          <a:p>
            <a:r>
              <a:rPr lang="es-ES" sz="2700" dirty="0">
                <a:latin typeface="Times New Roman" panose="02020603050405020304" pitchFamily="18" charset="0"/>
                <a:cs typeface="Times New Roman" panose="02020603050405020304" pitchFamily="18" charset="0"/>
              </a:rPr>
              <a:t>Algunos de los nuestros fueron al sepulcro y lo encontraron todo como las mujeres han dicho, pero a Él no lo vieron”.</a:t>
            </a:r>
            <a:endParaRPr lang="es-CO" sz="27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04825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E265BE-2A37-4372-820C-4701C39D54AD}"/>
              </a:ext>
            </a:extLst>
          </p:cNvPr>
          <p:cNvSpPr>
            <a:spLocks noGrp="1"/>
          </p:cNvSpPr>
          <p:nvPr>
            <p:ph type="title"/>
          </p:nvPr>
        </p:nvSpPr>
        <p:spPr>
          <a:xfrm>
            <a:off x="646111" y="200026"/>
            <a:ext cx="9404723" cy="723899"/>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B4281349-1E76-4E21-8BAE-B08D10278AFB}"/>
              </a:ext>
            </a:extLst>
          </p:cNvPr>
          <p:cNvSpPr>
            <a:spLocks noGrp="1"/>
          </p:cNvSpPr>
          <p:nvPr>
            <p:ph idx="1"/>
          </p:nvPr>
        </p:nvSpPr>
        <p:spPr>
          <a:xfrm>
            <a:off x="1103312" y="1019176"/>
            <a:ext cx="9240838" cy="5638798"/>
          </a:xfrm>
        </p:spPr>
        <p:txBody>
          <a:bodyPr>
            <a:normAutofit/>
          </a:bodyPr>
          <a:lstStyle/>
          <a:p>
            <a:r>
              <a:rPr lang="es-ES" sz="2600" dirty="0">
                <a:latin typeface="Times New Roman" panose="02020603050405020304" pitchFamily="18" charset="0"/>
                <a:cs typeface="Times New Roman" panose="02020603050405020304" pitchFamily="18" charset="0"/>
              </a:rPr>
              <a:t>… Les dijo: “¡Qué torpes sois y qué tardos para creer lo que dijeron los profetas! ¿No era necesario que Cristo sufriera todo eso para entrar en su gloria?”. Y empezando por Moisés y todos los profetas, les interpretó lo que sobre Él hay en todas las Escrituras.</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Llegaron a la aldea donde iban, y Él aparentó ir más lejos; pero ellos le insistieron, diciendo: “Quédate con nosotros, porque es tarde y ya ha declinado el día”. Y entró para quedarse con ellos. Se puso a la mesa con ellos, tomó el pan, lo bendijo, lo partió y se lo dio. Entonces sus ojos se abrieron y lo reconocieron; pero Él desapareció de su lado. </a:t>
            </a:r>
          </a:p>
          <a:p>
            <a:r>
              <a:rPr lang="es-ES" sz="2600" dirty="0">
                <a:latin typeface="Times New Roman" panose="02020603050405020304" pitchFamily="18" charset="0"/>
                <a:cs typeface="Times New Roman" panose="02020603050405020304" pitchFamily="18" charset="0"/>
              </a:rPr>
              <a:t>Y se dijeron uno a otro: “¿No ardía nuestro corazón mientras nos hablaba en el camino y nos explicaba las Escrituras?” (</a:t>
            </a:r>
            <a:r>
              <a:rPr lang="es-ES" sz="1000" dirty="0" err="1">
                <a:latin typeface="Times New Roman" panose="02020603050405020304" pitchFamily="18" charset="0"/>
                <a:cs typeface="Times New Roman" panose="02020603050405020304" pitchFamily="18" charset="0"/>
              </a:rPr>
              <a:t>Lc</a:t>
            </a:r>
            <a:r>
              <a:rPr lang="es-ES" sz="1000" dirty="0">
                <a:latin typeface="Times New Roman" panose="02020603050405020304" pitchFamily="18" charset="0"/>
                <a:cs typeface="Times New Roman" panose="02020603050405020304" pitchFamily="18" charset="0"/>
              </a:rPr>
              <a:t> 24, 13-32</a:t>
            </a:r>
            <a:r>
              <a:rPr lang="es-ES" sz="2600" dirty="0">
                <a:latin typeface="Times New Roman" panose="02020603050405020304" pitchFamily="18" charset="0"/>
                <a:cs typeface="Times New Roman" panose="02020603050405020304" pitchFamily="18" charset="0"/>
              </a:rPr>
              <a:t>).</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425943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D42575-6865-48A9-B6F8-0902650AC249}"/>
              </a:ext>
            </a:extLst>
          </p:cNvPr>
          <p:cNvSpPr>
            <a:spLocks noGrp="1"/>
          </p:cNvSpPr>
          <p:nvPr>
            <p:ph type="title"/>
          </p:nvPr>
        </p:nvSpPr>
        <p:spPr>
          <a:xfrm>
            <a:off x="646111" y="452718"/>
            <a:ext cx="9404723" cy="956982"/>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2439D1C4-2557-499E-A86E-2AC2266CCFAC}"/>
              </a:ext>
            </a:extLst>
          </p:cNvPr>
          <p:cNvSpPr>
            <a:spLocks noGrp="1"/>
          </p:cNvSpPr>
          <p:nvPr>
            <p:ph idx="1"/>
          </p:nvPr>
        </p:nvSpPr>
        <p:spPr>
          <a:xfrm>
            <a:off x="1103312" y="1257300"/>
            <a:ext cx="9555163" cy="5295900"/>
          </a:xfrm>
        </p:spPr>
        <p:txBody>
          <a:bodyPr>
            <a:normAutofit fontScale="92500" lnSpcReduction="10000"/>
          </a:bodyPr>
          <a:lstStyle/>
          <a:p>
            <a:r>
              <a:rPr lang="es-ES" sz="2800" dirty="0">
                <a:latin typeface="Times New Roman" panose="02020603050405020304" pitchFamily="18" charset="0"/>
                <a:cs typeface="Times New Roman" panose="02020603050405020304" pitchFamily="18" charset="0"/>
              </a:rPr>
              <a:t>En este relato podemos percibir cuatro experiencias huma­nas fundamentales: el caminar, la hospitalidad, la fracción del pan y la apertura de los ojos.</a:t>
            </a:r>
          </a:p>
          <a:p>
            <a:r>
              <a:rPr lang="es-ES" sz="2800" dirty="0">
                <a:latin typeface="Times New Roman" panose="02020603050405020304" pitchFamily="18" charset="0"/>
                <a:cs typeface="Times New Roman" panose="02020603050405020304" pitchFamily="18" charset="0"/>
              </a:rPr>
              <a:t>Todo se desarrolla durante un camino, es decir, en la ex­periencia de la itinerancia, de ir hacia un lugar: “dos de ellos se dirigían a una aldea”, iban de camino. </a:t>
            </a:r>
          </a:p>
          <a:p>
            <a:r>
              <a:rPr lang="es-ES" sz="2800" dirty="0">
                <a:latin typeface="Times New Roman" panose="02020603050405020304" pitchFamily="18" charset="0"/>
                <a:cs typeface="Times New Roman" panose="02020603050405020304" pitchFamily="18" charset="0"/>
              </a:rPr>
              <a:t>Lucas habla de Jesús como “el que hace camino”, que está en camino.</a:t>
            </a:r>
          </a:p>
          <a:p>
            <a:r>
              <a:rPr lang="es-ES" sz="2800" dirty="0">
                <a:latin typeface="Times New Roman" panose="02020603050405020304" pitchFamily="18" charset="0"/>
                <a:cs typeface="Times New Roman" panose="02020603050405020304" pitchFamily="18" charset="0"/>
              </a:rPr>
              <a:t>Cuando Jesús se hace presente, los dos se detienen y, después, reinician la marcha… Es la historia de todo ser humano. </a:t>
            </a:r>
          </a:p>
          <a:p>
            <a:r>
              <a:rPr lang="es-ES" sz="2800" dirty="0">
                <a:latin typeface="Times New Roman" panose="02020603050405020304" pitchFamily="18" charset="0"/>
                <a:cs typeface="Times New Roman" panose="02020603050405020304" pitchFamily="18" charset="0"/>
              </a:rPr>
              <a:t>La vida humana es un di­namismo… , está tendida hacia una dirección y Dios viene al encuentro del hombre para acompañarlo y caminar con él.</a:t>
            </a:r>
            <a:endParaRPr lang="es-CO" sz="2800" dirty="0">
              <a:latin typeface="Times New Roman" panose="02020603050405020304" pitchFamily="18" charset="0"/>
              <a:cs typeface="Times New Roman" panose="02020603050405020304" pitchFamily="18" charset="0"/>
            </a:endParaRPr>
          </a:p>
          <a:p>
            <a:endParaRPr lang="es-CO"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879244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349FB2-642B-454E-95D0-455E3598E1A7}"/>
              </a:ext>
            </a:extLst>
          </p:cNvPr>
          <p:cNvSpPr>
            <a:spLocks noGrp="1"/>
          </p:cNvSpPr>
          <p:nvPr>
            <p:ph type="title"/>
          </p:nvPr>
        </p:nvSpPr>
        <p:spPr>
          <a:xfrm>
            <a:off x="646111" y="452718"/>
            <a:ext cx="9404723" cy="699807"/>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3B798C28-1A56-4676-8B21-8FAF979FA545}"/>
              </a:ext>
            </a:extLst>
          </p:cNvPr>
          <p:cNvSpPr>
            <a:spLocks noGrp="1"/>
          </p:cNvSpPr>
          <p:nvPr>
            <p:ph idx="1"/>
          </p:nvPr>
        </p:nvSpPr>
        <p:spPr>
          <a:xfrm>
            <a:off x="1103312" y="1228725"/>
            <a:ext cx="9288463" cy="5629275"/>
          </a:xfrm>
        </p:spPr>
        <p:txBody>
          <a:bodyPr>
            <a:normAutofit/>
          </a:bodyPr>
          <a:lstStyle/>
          <a:p>
            <a:pPr lvl="0"/>
            <a:r>
              <a:rPr lang="es-ES" sz="2600" dirty="0">
                <a:latin typeface="Times New Roman" panose="02020603050405020304" pitchFamily="18" charset="0"/>
                <a:cs typeface="Times New Roman" panose="02020603050405020304" pitchFamily="18" charset="0"/>
              </a:rPr>
              <a:t>La hospitalidad, la acogida es otro símbolo del hombre que supera el temor instintivo frente al viandante que toca a la puerta. </a:t>
            </a:r>
          </a:p>
          <a:p>
            <a:pPr lvl="0"/>
            <a:r>
              <a:rPr lang="es-ES" sz="2600" dirty="0">
                <a:latin typeface="Times New Roman" panose="02020603050405020304" pitchFamily="18" charset="0"/>
                <a:cs typeface="Times New Roman" panose="02020603050405020304" pitchFamily="18" charset="0"/>
              </a:rPr>
              <a:t>“Quédate con nosotros”, dicen los dos …; no te vayas, queremos permane­cer juntos. La desconfianza inicial se disipa hasta convertirse en fraternidad: “sé mi huésped”. </a:t>
            </a:r>
          </a:p>
          <a:p>
            <a:pPr lvl="0"/>
            <a:r>
              <a:rPr lang="es-ES" sz="2600" dirty="0">
                <a:latin typeface="Times New Roman" panose="02020603050405020304" pitchFamily="18" charset="0"/>
                <a:cs typeface="Times New Roman" panose="02020603050405020304" pitchFamily="18" charset="0"/>
              </a:rPr>
              <a:t> En Oriente, la hospitalidad es propio del ser humano…: acoger a cualquier persona, a cualquier hora, en cualquier momento, sin irritarse nunca, preparando de inmediato todo con alegría; es un deber específico del hombre oriental. </a:t>
            </a:r>
          </a:p>
          <a:p>
            <a:pPr lvl="0"/>
            <a:r>
              <a:rPr lang="es-ES" sz="2600" dirty="0">
                <a:latin typeface="Times New Roman" panose="02020603050405020304" pitchFamily="18" charset="0"/>
                <a:cs typeface="Times New Roman" panose="02020603050405020304" pitchFamily="18" charset="0"/>
              </a:rPr>
              <a:t>Este símbolo nos interpela, e interpela a hombre moderno que, aun viviendo en el mismo edificio, con los apartamentos en la misma escalera, se ignoran, no advierten la necesidad de frecuentarse, de co­nocerse, de acogerse.</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4217110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AF86886-ED0E-48A2-9247-BD0D1B8A152E}"/>
              </a:ext>
            </a:extLst>
          </p:cNvPr>
          <p:cNvSpPr>
            <a:spLocks noGrp="1"/>
          </p:cNvSpPr>
          <p:nvPr>
            <p:ph type="title"/>
          </p:nvPr>
        </p:nvSpPr>
        <p:spPr>
          <a:xfrm>
            <a:off x="646111" y="257176"/>
            <a:ext cx="9404723" cy="714374"/>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8BE4EF36-FAC7-4C3B-B87D-7486DC7F263A}"/>
              </a:ext>
            </a:extLst>
          </p:cNvPr>
          <p:cNvSpPr>
            <a:spLocks noGrp="1"/>
          </p:cNvSpPr>
          <p:nvPr>
            <p:ph idx="1"/>
          </p:nvPr>
        </p:nvSpPr>
        <p:spPr>
          <a:xfrm>
            <a:off x="1103312" y="971550"/>
            <a:ext cx="9174163" cy="5791200"/>
          </a:xfrm>
        </p:spPr>
        <p:txBody>
          <a:bodyPr>
            <a:normAutofit/>
          </a:bodyPr>
          <a:lstStyle/>
          <a:p>
            <a:pPr lvl="0"/>
            <a:endParaRPr lang="es-ES" sz="2800" dirty="0">
              <a:latin typeface="Times New Roman" panose="02020603050405020304" pitchFamily="18" charset="0"/>
              <a:cs typeface="Times New Roman" panose="02020603050405020304" pitchFamily="18" charset="0"/>
            </a:endParaRPr>
          </a:p>
          <a:p>
            <a:pPr lvl="0"/>
            <a:r>
              <a:rPr lang="es-ES" sz="2800" dirty="0">
                <a:latin typeface="Times New Roman" panose="02020603050405020304" pitchFamily="18" charset="0"/>
                <a:cs typeface="Times New Roman" panose="02020603050405020304" pitchFamily="18" charset="0"/>
              </a:rPr>
              <a:t>La fracción del pan tiene un valor simbólico grande. La participación en el mismo pan es más que la hospitalidad. Compartir la mesa nos convierte en hermanos .</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Con la frase “partió el pan”, Lucas tiene en mente la Eucaristía. Quiere subrayar que Jesús, ya resucitado y vivo, se da a los dos manifestándose en la caridad per­fecta de la Eucaristía. </a:t>
            </a:r>
          </a:p>
          <a:p>
            <a:r>
              <a:rPr lang="es-ES" sz="2800" dirty="0">
                <a:latin typeface="Times New Roman" panose="02020603050405020304" pitchFamily="18" charset="0"/>
                <a:cs typeface="Times New Roman" panose="02020603050405020304" pitchFamily="18" charset="0"/>
              </a:rPr>
              <a:t>Compartir es un símbolo humano, y por eso Jesús lo eligió como signo del don de su vida al hombre.</a:t>
            </a:r>
            <a:endParaRPr lang="es-CO" sz="28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58507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6D6F2D2-098E-4553-966D-2EC5879DF699}"/>
              </a:ext>
            </a:extLst>
          </p:cNvPr>
          <p:cNvSpPr>
            <a:spLocks noGrp="1"/>
          </p:cNvSpPr>
          <p:nvPr>
            <p:ph type="title"/>
          </p:nvPr>
        </p:nvSpPr>
        <p:spPr>
          <a:xfrm>
            <a:off x="646111" y="452718"/>
            <a:ext cx="9404723" cy="747432"/>
          </a:xfrm>
        </p:spPr>
        <p:txBody>
          <a:bodyPr/>
          <a:lstStyle/>
          <a:p>
            <a:r>
              <a:rPr lang="es-ES" sz="3400" b="1" dirty="0">
                <a:latin typeface="Times New Roman" panose="02020603050405020304" pitchFamily="18" charset="0"/>
                <a:cs typeface="Times New Roman" panose="02020603050405020304" pitchFamily="18" charset="0"/>
              </a:rPr>
              <a:t>El acontecimiento de la resurrección de Cristo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EEFB28D8-1F17-4485-A167-47A075B55572}"/>
              </a:ext>
            </a:extLst>
          </p:cNvPr>
          <p:cNvSpPr>
            <a:spLocks noGrp="1"/>
          </p:cNvSpPr>
          <p:nvPr>
            <p:ph idx="1"/>
          </p:nvPr>
        </p:nvSpPr>
        <p:spPr>
          <a:xfrm>
            <a:off x="1103312" y="1057275"/>
            <a:ext cx="8946541" cy="5800725"/>
          </a:xfrm>
        </p:spPr>
        <p:txBody>
          <a:bodyPr>
            <a:normAutofit/>
          </a:bodyPr>
          <a:lstStyle/>
          <a:p>
            <a:r>
              <a:rPr lang="es-ES" sz="2400" dirty="0">
                <a:latin typeface="Times New Roman" panose="02020603050405020304" pitchFamily="18" charset="0"/>
                <a:cs typeface="Times New Roman" panose="02020603050405020304" pitchFamily="18" charset="0"/>
              </a:rPr>
              <a:t>Al grito de Jesús en la cruz: “Dios mío, Dios mío, ¿por qué me has aban­donado?” -grito que resume todas las situaciones de aflicción de la humanidad- responde en la noche del Sábado Santo y en el día de Pascua un gozoso grito de fe y de esperanza: ¡Cristo ha resucitado!</a:t>
            </a:r>
          </a:p>
          <a:p>
            <a:r>
              <a:rPr lang="es-ES" sz="2400" dirty="0">
                <a:latin typeface="Times New Roman" panose="02020603050405020304" pitchFamily="18" charset="0"/>
                <a:cs typeface="Times New Roman" panose="02020603050405020304" pitchFamily="18" charset="0"/>
              </a:rPr>
              <a:t>Grito de fe, porque anuncia lo que ha sucedido en Cristo; grito de esperanza, porque anuncia lo que nos espera a todos cuando lo veamos resucitado en la plenitud de su gloria.</a:t>
            </a:r>
            <a:endParaRPr lang="es-CO" sz="2400" dirty="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Es una acción de Dios en Jesús y en no­sotros de modo tal que la muerte ya no tendrá ningún poder.</a:t>
            </a:r>
            <a:endParaRPr lang="es-CO" sz="2400" dirty="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La certeza de ese grito de alegría proclama que todo abis­mo de mal del mundo ha sido tragado por un abismo de bien, que toda muerte tiene ya su contrapeso de vida, que toda cri­sis tiene ya su superación y toda tristeza, su alegría.</a:t>
            </a:r>
            <a:endParaRPr lang="es-CO" sz="24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684356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E3EC7-9ACC-4744-AF4B-EC72250BABFD}"/>
              </a:ext>
            </a:extLst>
          </p:cNvPr>
          <p:cNvSpPr>
            <a:spLocks noGrp="1"/>
          </p:cNvSpPr>
          <p:nvPr>
            <p:ph type="title"/>
          </p:nvPr>
        </p:nvSpPr>
        <p:spPr>
          <a:xfrm>
            <a:off x="646111" y="452718"/>
            <a:ext cx="9404723" cy="766482"/>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47F58645-77D5-4F0A-AE29-9CBDA46A363E}"/>
              </a:ext>
            </a:extLst>
          </p:cNvPr>
          <p:cNvSpPr>
            <a:spLocks noGrp="1"/>
          </p:cNvSpPr>
          <p:nvPr>
            <p:ph idx="1"/>
          </p:nvPr>
        </p:nvSpPr>
        <p:spPr>
          <a:xfrm>
            <a:off x="1103312" y="1219200"/>
            <a:ext cx="8946541" cy="5410200"/>
          </a:xfrm>
        </p:spPr>
        <p:txBody>
          <a:bodyPr>
            <a:normAutofit lnSpcReduction="10000"/>
          </a:bodyPr>
          <a:lstStyle/>
          <a:p>
            <a:r>
              <a:rPr lang="es-ES" sz="2500" dirty="0">
                <a:latin typeface="Times New Roman" panose="02020603050405020304" pitchFamily="18" charset="0"/>
                <a:cs typeface="Times New Roman" panose="02020603050405020304" pitchFamily="18" charset="0"/>
              </a:rPr>
              <a:t>• La apertura de los ojos: “Estaban tan ciegos que no lo re­conocían”. También María confunde en un primer momento a Jesús con el guardián del jardín. ¿Cómo es posible que, no comprendieran que era Jesús? Los ojos de María estaban cerrados por las lágrimas, por el dolor, por la búsqueda equivocada; los dos de Emaús están ciegos por haber perdido toda esperanza, por no haber comprendido las palabras de Dios. De pronto “sus ojos se abrieron y lo reconocieron”.</a:t>
            </a:r>
            <a:endParaRPr lang="es-CO" sz="2500" dirty="0">
              <a:latin typeface="Times New Roman" panose="02020603050405020304" pitchFamily="18" charset="0"/>
              <a:cs typeface="Times New Roman" panose="02020603050405020304" pitchFamily="18" charset="0"/>
            </a:endParaRPr>
          </a:p>
          <a:p>
            <a:r>
              <a:rPr lang="es-ES" sz="2500" dirty="0">
                <a:latin typeface="Times New Roman" panose="02020603050405020304" pitchFamily="18" charset="0"/>
                <a:cs typeface="Times New Roman" panose="02020603050405020304" pitchFamily="18" charset="0"/>
              </a:rPr>
              <a:t>El hombre, inmerso en la cotidianidad, no ve las ma­ravillas del amor de Dios, no sabe leer la Es­critura. Teme que el Dios de Jesucristo, del que oye hablar, le impida ser feliz, vivir como se lo ha propuesto. Pero cuando, en su camino de fatigosa búsqueda, por la gracia del Resucitado abre los ojos, descubre que Dios es para él amigo, Padre; que Jesús es para él hermano, que la fe es una clave de vida verdaderamente humana.</a:t>
            </a:r>
            <a:endParaRPr lang="es-CO" sz="25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4222651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E420F0-7F79-46E3-B941-9F77205A9B21}"/>
              </a:ext>
            </a:extLst>
          </p:cNvPr>
          <p:cNvSpPr>
            <a:spLocks noGrp="1"/>
          </p:cNvSpPr>
          <p:nvPr>
            <p:ph type="title"/>
          </p:nvPr>
        </p:nvSpPr>
        <p:spPr>
          <a:xfrm>
            <a:off x="646111" y="114300"/>
            <a:ext cx="9404723" cy="800100"/>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FDD6EA1F-69EC-4F91-8F36-50E1CD77DCF1}"/>
              </a:ext>
            </a:extLst>
          </p:cNvPr>
          <p:cNvSpPr>
            <a:spLocks noGrp="1"/>
          </p:cNvSpPr>
          <p:nvPr>
            <p:ph idx="1"/>
          </p:nvPr>
        </p:nvSpPr>
        <p:spPr>
          <a:xfrm>
            <a:off x="1103312" y="1143000"/>
            <a:ext cx="8946541" cy="5715000"/>
          </a:xfrm>
        </p:spPr>
        <p:txBody>
          <a:bodyPr>
            <a:normAutofit/>
          </a:bodyPr>
          <a:lstStyle/>
          <a:p>
            <a:r>
              <a:rPr lang="es-ES" sz="2800" dirty="0">
                <a:latin typeface="Times New Roman" panose="02020603050405020304" pitchFamily="18" charset="0"/>
                <a:cs typeface="Times New Roman" panose="02020603050405020304" pitchFamily="18" charset="0"/>
              </a:rPr>
              <a:t>Los dos discípulos conocían las Escrituras, pero no habían captado su significado. Jesús explica el misterio del hombre, de la historia, de los aconteci­mientos, de los sucesos, y entonces, su corazón arde: “¿No ardía nuestro corazón mientras nos hablaba en el camino y nos explicaba las Escrituras?”. </a:t>
            </a:r>
          </a:p>
          <a:p>
            <a:r>
              <a:rPr lang="es-ES" sz="2800" dirty="0">
                <a:latin typeface="Times New Roman" panose="02020603050405020304" pitchFamily="18" charset="0"/>
                <a:cs typeface="Times New Roman" panose="02020603050405020304" pitchFamily="18" charset="0"/>
              </a:rPr>
              <a:t>Ahora han comprendido que cada página de la Biblia contiene aquella palabra viviente que es Jesús muerto y resucitado.</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De ello se sigue: es fundamen­tal conocer la Escritura para descubrir el amor de Dios y la larga historia de su amor que se ha desplegado en la historia de la salvación.</a:t>
            </a:r>
            <a:endParaRPr lang="es-CO" sz="28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932671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971F0FD-260D-4636-A9BA-7B5127D64FC4}"/>
              </a:ext>
            </a:extLst>
          </p:cNvPr>
          <p:cNvSpPr>
            <a:spLocks noGrp="1"/>
          </p:cNvSpPr>
          <p:nvPr>
            <p:ph type="title"/>
          </p:nvPr>
        </p:nvSpPr>
        <p:spPr>
          <a:xfrm>
            <a:off x="646111" y="452718"/>
            <a:ext cx="9404723" cy="804582"/>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9D4B1721-6314-4641-983F-4E9ACAC5AE0D}"/>
              </a:ext>
            </a:extLst>
          </p:cNvPr>
          <p:cNvSpPr>
            <a:spLocks noGrp="1"/>
          </p:cNvSpPr>
          <p:nvPr>
            <p:ph idx="1"/>
          </p:nvPr>
        </p:nvSpPr>
        <p:spPr>
          <a:xfrm>
            <a:off x="1103312" y="1323976"/>
            <a:ext cx="8946541" cy="5210174"/>
          </a:xfrm>
        </p:spPr>
        <p:txBody>
          <a:bodyPr>
            <a:normAutofit/>
          </a:bodyPr>
          <a:lstStyle/>
          <a:p>
            <a:r>
              <a:rPr lang="es-ES" sz="2600" dirty="0">
                <a:latin typeface="Times New Roman" panose="02020603050405020304" pitchFamily="18" charset="0"/>
                <a:cs typeface="Times New Roman" panose="02020603050405020304" pitchFamily="18" charset="0"/>
              </a:rPr>
              <a:t>La aparición de Jesús a los dos discípulos nos recuerda que el hombre es un ser en camino; que, en ese camino, está llamado a reconocer la Palabra de Dios que lo apremia, que lo interpela acerca de la dirección de su viaje; que la libertad y la felicidad consisten en acoger esta palabra; en abrir los ojos y el corazón al plan de Dios que se nos ha revelado en Jesús, muerto y resucitado, vivo y operante en medio de nosotros.</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El acontecimiento de la Pascua que se renueva en cada celebra­ción eucarística pide a los cristianos ser capaces de decirle a la humanidad: no temas, mujer, no llores. Ahora sabes a dónde conduce el camino de la vida, ahora sabes que tu Señor está contigo.</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3965515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5AFF60B-AEA6-4982-899D-125D2C9D8372}"/>
              </a:ext>
            </a:extLst>
          </p:cNvPr>
          <p:cNvSpPr>
            <a:spLocks noGrp="1"/>
          </p:cNvSpPr>
          <p:nvPr>
            <p:ph type="title"/>
          </p:nvPr>
        </p:nvSpPr>
        <p:spPr>
          <a:xfrm>
            <a:off x="646111" y="171452"/>
            <a:ext cx="9404723" cy="714373"/>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6CFE61FD-14F5-4A69-8049-F1E70211CE7E}"/>
              </a:ext>
            </a:extLst>
          </p:cNvPr>
          <p:cNvSpPr>
            <a:spLocks noGrp="1"/>
          </p:cNvSpPr>
          <p:nvPr>
            <p:ph idx="1"/>
          </p:nvPr>
        </p:nvSpPr>
        <p:spPr>
          <a:xfrm>
            <a:off x="1103312" y="962026"/>
            <a:ext cx="9610696" cy="5724524"/>
          </a:xfrm>
        </p:spPr>
        <p:txBody>
          <a:bodyPr>
            <a:normAutofit/>
          </a:bodyPr>
          <a:lstStyle/>
          <a:p>
            <a:r>
              <a:rPr lang="es-ES" sz="2400" dirty="0">
                <a:latin typeface="Times New Roman" panose="02020603050405020304" pitchFamily="18" charset="0"/>
                <a:cs typeface="Times New Roman" panose="02020603050405020304" pitchFamily="18" charset="0"/>
              </a:rPr>
              <a:t>No debemos olvidar que el Resucitado es para siempre el Crucificado y está frente al Padre como aquel que ha pasado por amor a través de la pasión y la muerte de cruz. En efecto, el Resucitado, cuando se apareció a los apóstoles, “les enseñó las manos y el costado” atravesados, como sa­bemos por el </a:t>
            </a:r>
            <a:r>
              <a:rPr lang="es-ES" sz="2400" i="1" dirty="0">
                <a:latin typeface="Times New Roman" panose="02020603050405020304" pitchFamily="18" charset="0"/>
                <a:cs typeface="Times New Roman" panose="02020603050405020304" pitchFamily="18" charset="0"/>
              </a:rPr>
              <a:t>Evangelio de Juan </a:t>
            </a:r>
            <a:r>
              <a:rPr lang="es-ES" sz="2400" dirty="0">
                <a:latin typeface="Times New Roman" panose="02020603050405020304" pitchFamily="18" charset="0"/>
                <a:cs typeface="Times New Roman" panose="02020603050405020304" pitchFamily="18" charset="0"/>
              </a:rPr>
              <a:t>(</a:t>
            </a:r>
            <a:r>
              <a:rPr lang="es-ES" sz="2400" i="1" dirty="0" err="1">
                <a:latin typeface="Times New Roman" panose="02020603050405020304" pitchFamily="18" charset="0"/>
                <a:cs typeface="Times New Roman" panose="02020603050405020304" pitchFamily="18" charset="0"/>
              </a:rPr>
              <a:t>Jn</a:t>
            </a:r>
            <a:r>
              <a:rPr lang="es-ES" sz="2400" dirty="0">
                <a:latin typeface="Times New Roman" panose="02020603050405020304" pitchFamily="18" charset="0"/>
                <a:cs typeface="Times New Roman" panose="02020603050405020304" pitchFamily="18" charset="0"/>
              </a:rPr>
              <a:t> 20, 19-29). Y volviendo a aparecérseles pasados ocho días, dijo al apóstol Tomás, que en la primera aparición no estaba presente y se resistía a creer que todavía estuviera vivo: “Trae tu dedo aquí y mira mis ma­nos; trae tu mano y métela en mi costado, y no seas incrédulo sino creyente” (</a:t>
            </a:r>
            <a:r>
              <a:rPr lang="es-ES" sz="2400" i="1" dirty="0" err="1">
                <a:latin typeface="Times New Roman" panose="02020603050405020304" pitchFamily="18" charset="0"/>
                <a:cs typeface="Times New Roman" panose="02020603050405020304" pitchFamily="18" charset="0"/>
              </a:rPr>
              <a:t>Jn</a:t>
            </a:r>
            <a:r>
              <a:rPr lang="es-ES" sz="2400" dirty="0">
                <a:latin typeface="Times New Roman" panose="02020603050405020304" pitchFamily="18" charset="0"/>
                <a:cs typeface="Times New Roman" panose="02020603050405020304" pitchFamily="18" charset="0"/>
              </a:rPr>
              <a:t> 20, 27).</a:t>
            </a:r>
            <a:endParaRPr lang="es-CO" sz="2400" dirty="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Por tanto, el misterio pascual abarcará inseparablemente, por toda la eternidad, muerte y resurrección, porque Dios ha elegido salvarnos así, se ha manifestado como amigo del hom­bre a través del amor crucificado del Hijo, se ha despojado en el Hijo hecho pobre para hacer creíble su amor por nosotros.</a:t>
            </a:r>
            <a:endParaRPr lang="es-CO" sz="24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3715450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253A446-F1A4-4BF8-94B0-9173E125503C}"/>
              </a:ext>
            </a:extLst>
          </p:cNvPr>
          <p:cNvSpPr>
            <a:spLocks noGrp="1"/>
          </p:cNvSpPr>
          <p:nvPr>
            <p:ph type="title"/>
          </p:nvPr>
        </p:nvSpPr>
        <p:spPr>
          <a:xfrm>
            <a:off x="646111" y="452718"/>
            <a:ext cx="9404723" cy="871257"/>
          </a:xfrm>
        </p:spPr>
        <p:txBody>
          <a:bodyPr/>
          <a:lstStyle/>
          <a:p>
            <a:r>
              <a:rPr lang="es-ES" b="1" dirty="0"/>
              <a:t>Las apariciones del Resucitado</a:t>
            </a:r>
            <a:endParaRPr lang="es-CO" dirty="0"/>
          </a:p>
        </p:txBody>
      </p:sp>
      <p:sp>
        <p:nvSpPr>
          <p:cNvPr id="3" name="Marcador de contenido 2">
            <a:extLst>
              <a:ext uri="{FF2B5EF4-FFF2-40B4-BE49-F238E27FC236}">
                <a16:creationId xmlns:a16="http://schemas.microsoft.com/office/drawing/2014/main" xmlns="" id="{8640F3BB-E46F-4252-AC65-09BC21961F34}"/>
              </a:ext>
            </a:extLst>
          </p:cNvPr>
          <p:cNvSpPr>
            <a:spLocks noGrp="1"/>
          </p:cNvSpPr>
          <p:nvPr>
            <p:ph idx="1"/>
          </p:nvPr>
        </p:nvSpPr>
        <p:spPr>
          <a:xfrm>
            <a:off x="1103312" y="1323976"/>
            <a:ext cx="9404723" cy="5400674"/>
          </a:xfrm>
        </p:spPr>
        <p:txBody>
          <a:bodyPr>
            <a:normAutofit fontScale="92500" lnSpcReduction="10000"/>
          </a:bodyPr>
          <a:lstStyle/>
          <a:p>
            <a:r>
              <a:rPr lang="es-ES" sz="2600" dirty="0">
                <a:latin typeface="Times New Roman" panose="02020603050405020304" pitchFamily="18" charset="0"/>
                <a:cs typeface="Times New Roman" panose="02020603050405020304" pitchFamily="18" charset="0"/>
              </a:rPr>
              <a:t>Por tanto, a la pregunta antigua y nueva del hombre: ¿qué será de mí después de la muerte?, la fe cristiana no responde asegurando simplemente que todo continuará después del fin de los tiempos, que todo nos será restituido: sería una respuesta incompleta. La fe cristiana afirma que la eternidad, la vida nue­va, verdadera y definitiva, ya ha entrado con la Pascua de Cris­to en mi experiencia, es vivida por mí aquí y ahora en el carácter indestructible de los gestos que yo mismo hago: de fidelidad, paz, amor, perdón, amistad, honestidad, libertad responsable.</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La resurrección de Jesús no es solo lo que nos espera des­pués de la muerte: es un hecho pascual presente que se realiza día tras día en aquel que cree y espera, que sufre y ama, que se deja guiar por la Palabra en la vida cotidiana para seguir a Jesús, que, mediante la pasión y la muerte, da el paso de este mundo al Padre.</a:t>
            </a:r>
            <a:r>
              <a:rPr lang="es-ES" dirty="0"/>
              <a:t/>
            </a:r>
            <a:br>
              <a:rPr lang="es-ES" dirty="0"/>
            </a:br>
            <a:endParaRPr lang="es-CO" dirty="0"/>
          </a:p>
          <a:p>
            <a:endParaRPr lang="es-CO" dirty="0"/>
          </a:p>
        </p:txBody>
      </p:sp>
    </p:spTree>
    <p:extLst>
      <p:ext uri="{BB962C8B-B14F-4D97-AF65-F5344CB8AC3E}">
        <p14:creationId xmlns:p14="http://schemas.microsoft.com/office/powerpoint/2010/main" val="2643209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F13D67-8310-48C8-BD17-1F4B6294514B}"/>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xmlns="" id="{C5CD3A63-94F2-4C5E-A9A5-B8243A3297EE}"/>
              </a:ext>
            </a:extLst>
          </p:cNvPr>
          <p:cNvSpPr>
            <a:spLocks noGrp="1"/>
          </p:cNvSpPr>
          <p:nvPr>
            <p:ph idx="1"/>
          </p:nvPr>
        </p:nvSpPr>
        <p:spPr/>
        <p:txBody>
          <a:bodyPr/>
          <a:lstStyle/>
          <a:p>
            <a:endParaRPr lang="es-CO"/>
          </a:p>
        </p:txBody>
      </p:sp>
    </p:spTree>
    <p:extLst>
      <p:ext uri="{BB962C8B-B14F-4D97-AF65-F5344CB8AC3E}">
        <p14:creationId xmlns:p14="http://schemas.microsoft.com/office/powerpoint/2010/main" val="172020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0552D6-7FEF-431A-9E59-F161EF3CA881}"/>
              </a:ext>
            </a:extLst>
          </p:cNvPr>
          <p:cNvSpPr>
            <a:spLocks noGrp="1"/>
          </p:cNvSpPr>
          <p:nvPr>
            <p:ph type="title"/>
          </p:nvPr>
        </p:nvSpPr>
        <p:spPr>
          <a:xfrm>
            <a:off x="646111" y="452718"/>
            <a:ext cx="9404723" cy="709332"/>
          </a:xfrm>
        </p:spPr>
        <p:txBody>
          <a:bodyPr/>
          <a:lstStyle/>
          <a:p>
            <a:r>
              <a:rPr lang="es-ES" sz="3400" b="1" dirty="0">
                <a:latin typeface="Times New Roman" panose="02020603050405020304" pitchFamily="18" charset="0"/>
                <a:cs typeface="Times New Roman" panose="02020603050405020304" pitchFamily="18" charset="0"/>
              </a:rPr>
              <a:t>El acontecimiento de la resurrección de Cristo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D4DD0558-71C7-43EB-97EC-21A7E3DE57D6}"/>
              </a:ext>
            </a:extLst>
          </p:cNvPr>
          <p:cNvSpPr>
            <a:spLocks noGrp="1"/>
          </p:cNvSpPr>
          <p:nvPr>
            <p:ph idx="1"/>
          </p:nvPr>
        </p:nvSpPr>
        <p:spPr>
          <a:xfrm>
            <a:off x="1103312" y="1076325"/>
            <a:ext cx="9888538" cy="5514975"/>
          </a:xfrm>
        </p:spPr>
        <p:txBody>
          <a:bodyPr>
            <a:normAutofit lnSpcReduction="10000"/>
          </a:bodyPr>
          <a:lstStyle/>
          <a:p>
            <a:r>
              <a:rPr lang="es-ES" sz="2800" dirty="0">
                <a:latin typeface="Times New Roman" panose="02020603050405020304" pitchFamily="18" charset="0"/>
                <a:cs typeface="Times New Roman" panose="02020603050405020304" pitchFamily="18" charset="0"/>
              </a:rPr>
              <a:t>Tendemos a empequeñecer las es­peranzas, a reducirlas, día a día, frente a las desilusiones, y nues­tra tristeza nos lleva a menudo a rechazar el consuelo, porque no entendemos la liberación de Jesús resucitado.</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El Resucitado ha inaugurado un mundo nuevo que entra en medio de nosotros en cuanto la pascua es una </a:t>
            </a:r>
            <a:r>
              <a:rPr lang="es-ES" sz="2800" dirty="0" err="1">
                <a:latin typeface="Times New Roman" panose="02020603050405020304" pitchFamily="18" charset="0"/>
                <a:cs typeface="Times New Roman" panose="02020603050405020304" pitchFamily="18" charset="0"/>
              </a:rPr>
              <a:t>una</a:t>
            </a:r>
            <a:r>
              <a:rPr lang="es-ES" sz="2800" dirty="0">
                <a:latin typeface="Times New Roman" panose="02020603050405020304" pitchFamily="18" charset="0"/>
                <a:cs typeface="Times New Roman" panose="02020603050405020304" pitchFamily="18" charset="0"/>
              </a:rPr>
              <a:t> nueva creación de la humanidad.</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La resurrección de Jesús es un hecho histórico es el comienzo de la transformación global del mundo; es un acontecimiento que marca un cambio de época porque transforma el sentido de la historia e indica su verdadera dirección. </a:t>
            </a:r>
          </a:p>
          <a:p>
            <a:r>
              <a:rPr lang="es-ES" sz="2800" dirty="0">
                <a:latin typeface="Times New Roman" panose="02020603050405020304" pitchFamily="18" charset="0"/>
                <a:cs typeface="Times New Roman" panose="02020603050405020304" pitchFamily="18" charset="0"/>
              </a:rPr>
              <a:t>Un acontecimiento </a:t>
            </a:r>
            <a:r>
              <a:rPr lang="es-ES" sz="2800" i="1" dirty="0">
                <a:latin typeface="Times New Roman" panose="02020603050405020304" pitchFamily="18" charset="0"/>
                <a:cs typeface="Times New Roman" panose="02020603050405020304" pitchFamily="18" charset="0"/>
              </a:rPr>
              <a:t>único</a:t>
            </a:r>
            <a:r>
              <a:rPr lang="es-ES" sz="2800" dirty="0">
                <a:latin typeface="Times New Roman" panose="02020603050405020304" pitchFamily="18" charset="0"/>
                <a:cs typeface="Times New Roman" panose="02020603050405020304" pitchFamily="18" charset="0"/>
              </a:rPr>
              <a:t> que revela una espera constante y univer­sal escrita en el corazón de todo hombre y toda mujer.</a:t>
            </a:r>
            <a:endParaRPr lang="es-CO" sz="28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871376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229D4E9-2467-488D-805C-26D1E061A2EA}"/>
              </a:ext>
            </a:extLst>
          </p:cNvPr>
          <p:cNvSpPr>
            <a:spLocks noGrp="1"/>
          </p:cNvSpPr>
          <p:nvPr>
            <p:ph type="title"/>
          </p:nvPr>
        </p:nvSpPr>
        <p:spPr>
          <a:xfrm>
            <a:off x="646111" y="452718"/>
            <a:ext cx="9404723" cy="604557"/>
          </a:xfrm>
        </p:spPr>
        <p:txBody>
          <a:bodyPr/>
          <a:lstStyle/>
          <a:p>
            <a:r>
              <a:rPr lang="es-ES" sz="3400" b="1" dirty="0">
                <a:latin typeface="Times New Roman" panose="02020603050405020304" pitchFamily="18" charset="0"/>
                <a:cs typeface="Times New Roman" panose="02020603050405020304" pitchFamily="18" charset="0"/>
              </a:rPr>
              <a:t>El acontecimiento de la resurrección de Cristo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D194A4F6-600F-47F5-A26E-6DA49E72FF15}"/>
              </a:ext>
            </a:extLst>
          </p:cNvPr>
          <p:cNvSpPr>
            <a:spLocks noGrp="1"/>
          </p:cNvSpPr>
          <p:nvPr>
            <p:ph idx="1"/>
          </p:nvPr>
        </p:nvSpPr>
        <p:spPr>
          <a:xfrm>
            <a:off x="1103312" y="1209676"/>
            <a:ext cx="9404723" cy="5457824"/>
          </a:xfrm>
        </p:spPr>
        <p:txBody>
          <a:bodyPr>
            <a:normAutofit/>
          </a:bodyPr>
          <a:lstStyle/>
          <a:p>
            <a:pPr lvl="0" algn="just"/>
            <a:r>
              <a:rPr lang="es-ES" sz="2600" dirty="0">
                <a:latin typeface="Times New Roman" panose="02020603050405020304" pitchFamily="18" charset="0"/>
                <a:cs typeface="Times New Roman" panose="02020603050405020304" pitchFamily="18" charset="0"/>
              </a:rPr>
              <a:t>Un acontecimiento </a:t>
            </a:r>
            <a:r>
              <a:rPr lang="es-ES" sz="2600" i="1" dirty="0">
                <a:latin typeface="Times New Roman" panose="02020603050405020304" pitchFamily="18" charset="0"/>
                <a:cs typeface="Times New Roman" panose="02020603050405020304" pitchFamily="18" charset="0"/>
              </a:rPr>
              <a:t>único:</a:t>
            </a:r>
            <a:r>
              <a:rPr lang="es-ES" sz="2600" dirty="0">
                <a:latin typeface="Times New Roman" panose="02020603050405020304" pitchFamily="18" charset="0"/>
                <a:cs typeface="Times New Roman" panose="02020603050405020304" pitchFamily="18" charset="0"/>
              </a:rPr>
              <a:t> nunca sucedió un hecho similar de fe en la resurrección definitiva y gloriosa de un hombre cuya vida, muerte y sepultura esté documentada. </a:t>
            </a:r>
          </a:p>
          <a:p>
            <a:pPr lvl="0" algn="just"/>
            <a:r>
              <a:rPr lang="es-ES" sz="2600" dirty="0">
                <a:latin typeface="Times New Roman" panose="02020603050405020304" pitchFamily="18" charset="0"/>
                <a:cs typeface="Times New Roman" panose="02020603050405020304" pitchFamily="18" charset="0"/>
              </a:rPr>
              <a:t>Nun­ca ha sucedido en ninguna otra religión, aunque se dan condiciones semejantes a las que se presentan en la vida de Jesús… Sólo los discípulos y también los adversarios de Jesús de Nazaret han afirma­do haber tenido encuentros con Él, resucitado.</a:t>
            </a:r>
          </a:p>
          <a:p>
            <a:pPr lvl="0" algn="just"/>
            <a:r>
              <a:rPr lang="es-ES" sz="2600" dirty="0">
                <a:latin typeface="Times New Roman" panose="02020603050405020304" pitchFamily="18" charset="0"/>
                <a:cs typeface="Times New Roman" panose="02020603050405020304" pitchFamily="18" charset="0"/>
              </a:rPr>
              <a:t>Un acontecimiento </a:t>
            </a:r>
            <a:r>
              <a:rPr lang="es-ES" sz="2600" i="1" dirty="0">
                <a:latin typeface="Times New Roman" panose="02020603050405020304" pitchFamily="18" charset="0"/>
                <a:cs typeface="Times New Roman" panose="02020603050405020304" pitchFamily="18" charset="0"/>
              </a:rPr>
              <a:t>extraordinario…</a:t>
            </a:r>
            <a:r>
              <a:rPr lang="es-ES" sz="2600" dirty="0">
                <a:latin typeface="Times New Roman" panose="02020603050405020304" pitchFamily="18" charset="0"/>
                <a:cs typeface="Times New Roman" panose="02020603050405020304" pitchFamily="18" charset="0"/>
              </a:rPr>
              <a:t>. Este acontecimiento revela que la re­surrección de Cristo responde a las a las es­peranzas de un destino humano abierto al futuro, sale al encuentro del deseo de que la muerte no sea la última palabra de la vida, que la colocación de una lápida no sea el último acto de nuestra existencia.</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406969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38CE379-3860-4658-8FE9-AB420D4143EB}"/>
              </a:ext>
            </a:extLst>
          </p:cNvPr>
          <p:cNvSpPr>
            <a:spLocks noGrp="1"/>
          </p:cNvSpPr>
          <p:nvPr>
            <p:ph type="title"/>
          </p:nvPr>
        </p:nvSpPr>
        <p:spPr>
          <a:xfrm>
            <a:off x="646111" y="276225"/>
            <a:ext cx="9404723" cy="742951"/>
          </a:xfrm>
        </p:spPr>
        <p:txBody>
          <a:bodyPr/>
          <a:lstStyle/>
          <a:p>
            <a:r>
              <a:rPr lang="es-ES" sz="3400" b="1" dirty="0">
                <a:latin typeface="Times New Roman" panose="02020603050405020304" pitchFamily="18" charset="0"/>
                <a:cs typeface="Times New Roman" panose="02020603050405020304" pitchFamily="18" charset="0"/>
              </a:rPr>
              <a:t>El acontecimiento de la resurrección de Cristo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11E5425F-2B3A-4CF1-8D70-4D004F1E1A46}"/>
              </a:ext>
            </a:extLst>
          </p:cNvPr>
          <p:cNvSpPr>
            <a:spLocks noGrp="1"/>
          </p:cNvSpPr>
          <p:nvPr>
            <p:ph idx="1"/>
          </p:nvPr>
        </p:nvSpPr>
        <p:spPr>
          <a:xfrm>
            <a:off x="1103312" y="847725"/>
            <a:ext cx="10098088" cy="6010275"/>
          </a:xfrm>
        </p:spPr>
        <p:txBody>
          <a:bodyPr>
            <a:noAutofit/>
          </a:bodyPr>
          <a:lstStyle/>
          <a:p>
            <a:r>
              <a:rPr lang="es-ES" sz="2600" dirty="0">
                <a:latin typeface="Times New Roman" panose="02020603050405020304" pitchFamily="18" charset="0"/>
                <a:cs typeface="Times New Roman" panose="02020603050405020304" pitchFamily="18" charset="0"/>
              </a:rPr>
              <a:t>Todos, prescindiendo de la fe religiosa, vivimos una esperanza en un más allá de la muerte.</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La noticia de que Jesús resucitó y se apareció a los suyos transforma las esperas humanas en una luz deslumbrante que nos permite ver en Él las primicias de nuestra resurrección, la certeza de una vida que no terminará.</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En la resu­rrección de Cristo está aún presente el sufrimiento, la </a:t>
            </a:r>
            <a:r>
              <a:rPr lang="es-ES" sz="2600" dirty="0" err="1">
                <a:latin typeface="Times New Roman" panose="02020603050405020304" pitchFamily="18" charset="0"/>
                <a:cs typeface="Times New Roman" panose="02020603050405020304" pitchFamily="18" charset="0"/>
              </a:rPr>
              <a:t>ho­tilidad</a:t>
            </a:r>
            <a:r>
              <a:rPr lang="es-ES" sz="2600" dirty="0">
                <a:latin typeface="Times New Roman" panose="02020603050405020304" pitchFamily="18" charset="0"/>
                <a:cs typeface="Times New Roman" panose="02020603050405020304" pitchFamily="18" charset="0"/>
              </a:rPr>
              <a:t>, la dificultad, el cansancio, las guerras, por lo que se nos pregunta: ¿dónde está ‘entonces’ el cambio que, ha operado el Resucitado? </a:t>
            </a:r>
          </a:p>
          <a:p>
            <a:r>
              <a:rPr lang="es-ES" sz="2600" dirty="0">
                <a:latin typeface="Times New Roman" panose="02020603050405020304" pitchFamily="18" charset="0"/>
                <a:cs typeface="Times New Roman" panose="02020603050405020304" pitchFamily="18" charset="0"/>
              </a:rPr>
              <a:t>La respuesta es simple: la pascua de Jesús no nos transfiere al reino de los sueños; nos llega al corazón para hacernos recorrer con alegría y esperanza el camino de purificación y de autentici­dad, </a:t>
            </a:r>
            <a:r>
              <a:rPr lang="es-ES" sz="2100" dirty="0">
                <a:latin typeface="Times New Roman" panose="02020603050405020304" pitchFamily="18" charset="0"/>
                <a:cs typeface="Times New Roman" panose="02020603050405020304" pitchFamily="18" charset="0"/>
              </a:rPr>
              <a:t>de verificación de nuestro comportamiento, que tiene como meta la certeza de una vida que no muere más. </a:t>
            </a:r>
          </a:p>
        </p:txBody>
      </p:sp>
    </p:spTree>
    <p:extLst>
      <p:ext uri="{BB962C8B-B14F-4D97-AF65-F5344CB8AC3E}">
        <p14:creationId xmlns:p14="http://schemas.microsoft.com/office/powerpoint/2010/main" val="103222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0E3EC7-9ACC-4744-AF4B-EC72250BABFD}"/>
              </a:ext>
            </a:extLst>
          </p:cNvPr>
          <p:cNvSpPr>
            <a:spLocks noGrp="1"/>
          </p:cNvSpPr>
          <p:nvPr>
            <p:ph type="title"/>
          </p:nvPr>
        </p:nvSpPr>
        <p:spPr>
          <a:xfrm>
            <a:off x="646111" y="452718"/>
            <a:ext cx="9745664" cy="956982"/>
          </a:xfrm>
        </p:spPr>
        <p:txBody>
          <a:bodyPr/>
          <a:lstStyle/>
          <a:p>
            <a:r>
              <a:rPr lang="es-ES" sz="3600" b="1" dirty="0">
                <a:latin typeface="Times New Roman" panose="02020603050405020304" pitchFamily="18" charset="0"/>
                <a:cs typeface="Times New Roman" panose="02020603050405020304" pitchFamily="18" charset="0"/>
              </a:rPr>
              <a:t>El acontecimiento de la resurrección de Cristo</a:t>
            </a:r>
            <a:endParaRPr lang="es-CO" sz="3600" dirty="0"/>
          </a:p>
        </p:txBody>
      </p:sp>
      <p:sp>
        <p:nvSpPr>
          <p:cNvPr id="3" name="Marcador de contenido 2">
            <a:extLst>
              <a:ext uri="{FF2B5EF4-FFF2-40B4-BE49-F238E27FC236}">
                <a16:creationId xmlns:a16="http://schemas.microsoft.com/office/drawing/2014/main" xmlns="" id="{47F58645-77D5-4F0A-AE29-9CBDA46A363E}"/>
              </a:ext>
            </a:extLst>
          </p:cNvPr>
          <p:cNvSpPr>
            <a:spLocks noGrp="1"/>
          </p:cNvSpPr>
          <p:nvPr>
            <p:ph idx="1"/>
          </p:nvPr>
        </p:nvSpPr>
        <p:spPr/>
        <p:txBody>
          <a:bodyPr/>
          <a:lstStyle/>
          <a:p>
            <a:r>
              <a:rPr lang="es-ES" sz="3000" dirty="0">
                <a:latin typeface="Times New Roman" panose="02020603050405020304" pitchFamily="18" charset="0"/>
                <a:cs typeface="Times New Roman" panose="02020603050405020304" pitchFamily="18" charset="0"/>
              </a:rPr>
              <a:t>La pas­cua nos restituye a la existencia auténtica de una fe, una esperanza, un amor: una fe que es fuente de alegría y de paz interior, una esperanza que es más fuerte que las desilusiones, un amor que es más fuerte que todo egoísmo.</a:t>
            </a:r>
            <a:endParaRPr lang="es-CO" sz="3000" dirty="0">
              <a:latin typeface="Times New Roman" panose="02020603050405020304" pitchFamily="18" charset="0"/>
              <a:cs typeface="Times New Roman" panose="02020603050405020304" pitchFamily="18" charset="0"/>
            </a:endParaRPr>
          </a:p>
          <a:p>
            <a:r>
              <a:rPr lang="es-ES" sz="3000" dirty="0">
                <a:latin typeface="Times New Roman" panose="02020603050405020304" pitchFamily="18" charset="0"/>
                <a:cs typeface="Times New Roman" panose="02020603050405020304" pitchFamily="18" charset="0"/>
              </a:rPr>
              <a:t>El Resucitado está con nosotros y junto a Él estamos en condiciones de vencer el mal con el bien, de extraer del mal el bien mayor. Esta es la novedad de la Pascua.</a:t>
            </a:r>
            <a:endParaRPr lang="es-CO" sz="3000" dirty="0">
              <a:latin typeface="Times New Roman" panose="02020603050405020304" pitchFamily="18" charset="0"/>
              <a:cs typeface="Times New Roman" panose="02020603050405020304" pitchFamily="18" charset="0"/>
            </a:endParaRPr>
          </a:p>
          <a:p>
            <a:endParaRPr lang="es-CO" dirty="0"/>
          </a:p>
          <a:p>
            <a:endParaRPr lang="es-CO" dirty="0"/>
          </a:p>
        </p:txBody>
      </p:sp>
    </p:spTree>
    <p:extLst>
      <p:ext uri="{BB962C8B-B14F-4D97-AF65-F5344CB8AC3E}">
        <p14:creationId xmlns:p14="http://schemas.microsoft.com/office/powerpoint/2010/main" val="249464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A8EA946-68E1-4624-BD53-DEBB3E9719DA}"/>
              </a:ext>
            </a:extLst>
          </p:cNvPr>
          <p:cNvSpPr>
            <a:spLocks noGrp="1"/>
          </p:cNvSpPr>
          <p:nvPr>
            <p:ph type="title"/>
          </p:nvPr>
        </p:nvSpPr>
        <p:spPr>
          <a:xfrm>
            <a:off x="646111" y="190501"/>
            <a:ext cx="9404723" cy="838200"/>
          </a:xfrm>
        </p:spPr>
        <p:txBody>
          <a:bodyPr/>
          <a:lstStyle/>
          <a:p>
            <a:r>
              <a:rPr lang="es-ES" sz="3400" b="1" dirty="0">
                <a:latin typeface="Times New Roman" panose="02020603050405020304" pitchFamily="18" charset="0"/>
                <a:cs typeface="Times New Roman" panose="02020603050405020304" pitchFamily="18" charset="0"/>
              </a:rPr>
              <a:t>El relato de la resurrección de Jesús</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FF23E43D-F3E3-4DB9-9665-1C57EA692DC0}"/>
              </a:ext>
            </a:extLst>
          </p:cNvPr>
          <p:cNvSpPr>
            <a:spLocks noGrp="1"/>
          </p:cNvSpPr>
          <p:nvPr>
            <p:ph idx="1"/>
          </p:nvPr>
        </p:nvSpPr>
        <p:spPr>
          <a:xfrm>
            <a:off x="1103312" y="942975"/>
            <a:ext cx="9726613" cy="5829299"/>
          </a:xfrm>
        </p:spPr>
        <p:txBody>
          <a:bodyPr>
            <a:normAutofit/>
          </a:bodyPr>
          <a:lstStyle/>
          <a:p>
            <a:r>
              <a:rPr lang="es-ES" sz="2600" dirty="0">
                <a:latin typeface="Times New Roman" panose="02020603050405020304" pitchFamily="18" charset="0"/>
                <a:cs typeface="Times New Roman" panose="02020603050405020304" pitchFamily="18" charset="0"/>
              </a:rPr>
              <a:t>Nadie estaba presente en el momento de la resurrección de Jesús... </a:t>
            </a:r>
          </a:p>
          <a:p>
            <a:r>
              <a:rPr lang="es-ES" sz="2600" dirty="0">
                <a:latin typeface="Times New Roman" panose="02020603050405020304" pitchFamily="18" charset="0"/>
                <a:cs typeface="Times New Roman" panose="02020603050405020304" pitchFamily="18" charset="0"/>
              </a:rPr>
              <a:t>Marcos narra cómo Jesús, después de su muerte, fue se­pultado en una tumba excavada en la roca. A esta tumba se dirigen, pasado el día del sábado, mujeres que querían embal­samar el cuerpo del Señor. </a:t>
            </a:r>
          </a:p>
          <a:p>
            <a:r>
              <a:rPr lang="es-ES" sz="2600" dirty="0">
                <a:latin typeface="Times New Roman" panose="02020603050405020304" pitchFamily="18" charset="0"/>
                <a:cs typeface="Times New Roman" panose="02020603050405020304" pitchFamily="18" charset="0"/>
              </a:rPr>
              <a:t>Llegan al sepulcro al amanecer…  el bloque de piedra colocado a la entrada de la tumba había sido movido. </a:t>
            </a:r>
          </a:p>
          <a:p>
            <a:r>
              <a:rPr lang="es-ES" sz="2600" dirty="0">
                <a:latin typeface="Times New Roman" panose="02020603050405020304" pitchFamily="18" charset="0"/>
                <a:cs typeface="Times New Roman" panose="02020603050405020304" pitchFamily="18" charset="0"/>
              </a:rPr>
              <a:t>Entran, y encuen­tran a un joven sentado a la derecha, vestido de blanco, que les dice: “No se asusten. Buscan a Jesús nazareno, el crucificado. Ha resucitado. No está aquí. Vean el sitio donde lo pusieron. Vayan, digan a sus discípulos y a Pedro que El irá delante de ustedes a Galilea. Allí lo verán, como Él les dijo” (</a:t>
            </a:r>
            <a:r>
              <a:rPr lang="es-ES" sz="1000" dirty="0">
                <a:latin typeface="Times New Roman" panose="02020603050405020304" pitchFamily="18" charset="0"/>
                <a:cs typeface="Times New Roman" panose="02020603050405020304" pitchFamily="18" charset="0"/>
              </a:rPr>
              <a:t>Mc 16, 6-7</a:t>
            </a:r>
            <a:r>
              <a:rPr lang="es-ES" sz="2600" dirty="0">
                <a:latin typeface="Times New Roman" panose="02020603050405020304" pitchFamily="18" charset="0"/>
                <a:cs typeface="Times New Roman" panose="02020603050405020304" pitchFamily="18" charset="0"/>
              </a:rPr>
              <a:t>).</a:t>
            </a:r>
            <a:endParaRPr lang="es-CO" sz="2600" dirty="0">
              <a:latin typeface="Times New Roman" panose="02020603050405020304" pitchFamily="18" charset="0"/>
              <a:cs typeface="Times New Roman" panose="02020603050405020304" pitchFamily="18" charset="0"/>
            </a:endParaRPr>
          </a:p>
          <a:p>
            <a:r>
              <a:rPr lang="es-ES" sz="2600" dirty="0">
                <a:latin typeface="Times New Roman" panose="02020603050405020304" pitchFamily="18" charset="0"/>
                <a:cs typeface="Times New Roman" panose="02020603050405020304" pitchFamily="18" charset="0"/>
              </a:rPr>
              <a:t>Pero: ¿será verdad lo que dijo? La resurrec­ción, ¿no podría ser una leyenda?</a:t>
            </a:r>
            <a:endParaRPr lang="es-CO" sz="26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40847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3F6AB9F-EB13-42B8-87F5-28C6A957F449}"/>
              </a:ext>
            </a:extLst>
          </p:cNvPr>
          <p:cNvSpPr>
            <a:spLocks noGrp="1"/>
          </p:cNvSpPr>
          <p:nvPr>
            <p:ph type="title"/>
          </p:nvPr>
        </p:nvSpPr>
        <p:spPr>
          <a:xfrm>
            <a:off x="646111" y="142876"/>
            <a:ext cx="9404723" cy="771524"/>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0E5FC555-803A-475C-8B8D-765279742106}"/>
              </a:ext>
            </a:extLst>
          </p:cNvPr>
          <p:cNvSpPr>
            <a:spLocks noGrp="1"/>
          </p:cNvSpPr>
          <p:nvPr>
            <p:ph idx="1"/>
          </p:nvPr>
        </p:nvSpPr>
        <p:spPr>
          <a:xfrm>
            <a:off x="904875" y="914400"/>
            <a:ext cx="10010775" cy="5943600"/>
          </a:xfrm>
        </p:spPr>
        <p:txBody>
          <a:bodyPr>
            <a:normAutofit fontScale="92500"/>
          </a:bodyPr>
          <a:lstStyle/>
          <a:p>
            <a:r>
              <a:rPr lang="es-ES" sz="2800" dirty="0">
                <a:latin typeface="Times New Roman" panose="02020603050405020304" pitchFamily="18" charset="0"/>
                <a:cs typeface="Times New Roman" panose="02020603050405020304" pitchFamily="18" charset="0"/>
              </a:rPr>
              <a:t>Los Evangelios des­criben los encuentros con el Resucitado… “Él vive en medio de nosotros, camina con la humanidad a lo largo de los siglos.</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Mateo refiere el encuentro de Jesús con las mujeres (</a:t>
            </a:r>
            <a:r>
              <a:rPr lang="es-ES" sz="1100" dirty="0">
                <a:latin typeface="Times New Roman" panose="02020603050405020304" pitchFamily="18" charset="0"/>
                <a:cs typeface="Times New Roman" panose="02020603050405020304" pitchFamily="18" charset="0"/>
              </a:rPr>
              <a:t>28, 9-10</a:t>
            </a:r>
            <a:r>
              <a:rPr lang="es-ES" sz="2800" dirty="0">
                <a:latin typeface="Times New Roman" panose="02020603050405020304" pitchFamily="18" charset="0"/>
                <a:cs typeface="Times New Roman" panose="02020603050405020304" pitchFamily="18" charset="0"/>
              </a:rPr>
              <a:t>) y con los once apóstoles (</a:t>
            </a:r>
            <a:r>
              <a:rPr lang="es-ES" sz="1100" dirty="0">
                <a:latin typeface="Times New Roman" panose="02020603050405020304" pitchFamily="18" charset="0"/>
                <a:cs typeface="Times New Roman" panose="02020603050405020304" pitchFamily="18" charset="0"/>
              </a:rPr>
              <a:t>28, 16-20</a:t>
            </a:r>
            <a:r>
              <a:rPr lang="es-ES" sz="2800" dirty="0">
                <a:latin typeface="Times New Roman" panose="02020603050405020304" pitchFamily="18" charset="0"/>
                <a:cs typeface="Times New Roman" panose="02020603050405020304" pitchFamily="18" charset="0"/>
              </a:rPr>
              <a:t>). </a:t>
            </a:r>
          </a:p>
          <a:p>
            <a:r>
              <a:rPr lang="es-ES" sz="2800" dirty="0">
                <a:latin typeface="Times New Roman" panose="02020603050405020304" pitchFamily="18" charset="0"/>
                <a:cs typeface="Times New Roman" panose="02020603050405020304" pitchFamily="18" charset="0"/>
              </a:rPr>
              <a:t>Marcos, el encuen­tro con María de Magdala, con dos discípulos y con los once apóstoles (</a:t>
            </a:r>
            <a:r>
              <a:rPr lang="es-ES" sz="1100" dirty="0">
                <a:latin typeface="Times New Roman" panose="02020603050405020304" pitchFamily="18" charset="0"/>
                <a:cs typeface="Times New Roman" panose="02020603050405020304" pitchFamily="18" charset="0"/>
              </a:rPr>
              <a:t>16, 9-18</a:t>
            </a:r>
            <a:r>
              <a:rPr lang="es-ES" sz="2800" dirty="0">
                <a:latin typeface="Times New Roman" panose="02020603050405020304" pitchFamily="18" charset="0"/>
                <a:cs typeface="Times New Roman" panose="02020603050405020304" pitchFamily="18" charset="0"/>
              </a:rPr>
              <a:t>); </a:t>
            </a:r>
          </a:p>
          <a:p>
            <a:r>
              <a:rPr lang="es-ES" sz="2800" dirty="0">
                <a:latin typeface="Times New Roman" panose="02020603050405020304" pitchFamily="18" charset="0"/>
                <a:cs typeface="Times New Roman" panose="02020603050405020304" pitchFamily="18" charset="0"/>
              </a:rPr>
              <a:t>Lucas  el encuentro de Jesús con los discípulos de Emaús y con los apóstoles (</a:t>
            </a:r>
            <a:r>
              <a:rPr lang="es-ES" sz="1100" dirty="0">
                <a:latin typeface="Times New Roman" panose="02020603050405020304" pitchFamily="18" charset="0"/>
                <a:cs typeface="Times New Roman" panose="02020603050405020304" pitchFamily="18" charset="0"/>
              </a:rPr>
              <a:t>24, 13-53</a:t>
            </a:r>
            <a:r>
              <a:rPr lang="es-ES" sz="2800" dirty="0">
                <a:latin typeface="Times New Roman" panose="02020603050405020304" pitchFamily="18" charset="0"/>
                <a:cs typeface="Times New Roman" panose="02020603050405020304" pitchFamily="18" charset="0"/>
              </a:rPr>
              <a:t>); </a:t>
            </a:r>
          </a:p>
          <a:p>
            <a:r>
              <a:rPr lang="es-ES" sz="2800" dirty="0">
                <a:latin typeface="Times New Roman" panose="02020603050405020304" pitchFamily="18" charset="0"/>
                <a:cs typeface="Times New Roman" panose="02020603050405020304" pitchFamily="18" charset="0"/>
              </a:rPr>
              <a:t>Juan, el encuentro con María Magdalena, con los apóstoles, con el incrédulo Tomás y con los discípulos en el lago de Tiberíades (</a:t>
            </a:r>
            <a:r>
              <a:rPr lang="es-ES" sz="1100" dirty="0">
                <a:latin typeface="Times New Roman" panose="02020603050405020304" pitchFamily="18" charset="0"/>
                <a:cs typeface="Times New Roman" panose="02020603050405020304" pitchFamily="18" charset="0"/>
              </a:rPr>
              <a:t>20, 11-29; 21, 1-23</a:t>
            </a:r>
            <a:r>
              <a:rPr lang="es-ES" sz="2800" dirty="0">
                <a:latin typeface="Times New Roman" panose="02020603050405020304" pitchFamily="18" charset="0"/>
                <a:cs typeface="Times New Roman" panose="02020603050405020304" pitchFamily="18" charset="0"/>
              </a:rPr>
              <a:t>).</a:t>
            </a:r>
            <a:endParaRPr lang="es-CO" sz="2800" dirty="0">
              <a:latin typeface="Times New Roman" panose="02020603050405020304" pitchFamily="18" charset="0"/>
              <a:cs typeface="Times New Roman" panose="02020603050405020304" pitchFamily="18" charset="0"/>
            </a:endParaRPr>
          </a:p>
          <a:p>
            <a:r>
              <a:rPr lang="es-ES" sz="2800" dirty="0">
                <a:latin typeface="Times New Roman" panose="02020603050405020304" pitchFamily="18" charset="0"/>
                <a:cs typeface="Times New Roman" panose="02020603050405020304" pitchFamily="18" charset="0"/>
              </a:rPr>
              <a:t>Lucas escribe en el libro de los </a:t>
            </a:r>
            <a:r>
              <a:rPr lang="es-ES" sz="2800" i="1" dirty="0">
                <a:latin typeface="Times New Roman" panose="02020603050405020304" pitchFamily="18" charset="0"/>
                <a:cs typeface="Times New Roman" panose="02020603050405020304" pitchFamily="18" charset="0"/>
              </a:rPr>
              <a:t>Hechos</a:t>
            </a:r>
            <a:r>
              <a:rPr lang="es-ES" sz="2800" dirty="0">
                <a:latin typeface="Times New Roman" panose="02020603050405020304" pitchFamily="18" charset="0"/>
                <a:cs typeface="Times New Roman" panose="02020603050405020304" pitchFamily="18" charset="0"/>
              </a:rPr>
              <a:t> que Jesús se apare­ció a los suyos durante cuarenta días, hablando del Reino de Dios (l, 1-8).</a:t>
            </a:r>
            <a:endParaRPr lang="es-CO" sz="28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387182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CE2ABC-B330-4D9D-A8D9-AD12C19BF500}"/>
              </a:ext>
            </a:extLst>
          </p:cNvPr>
          <p:cNvSpPr>
            <a:spLocks noGrp="1"/>
          </p:cNvSpPr>
          <p:nvPr>
            <p:ph type="title"/>
          </p:nvPr>
        </p:nvSpPr>
        <p:spPr>
          <a:xfrm>
            <a:off x="646111" y="200025"/>
            <a:ext cx="9404723" cy="771525"/>
          </a:xfrm>
        </p:spPr>
        <p:txBody>
          <a:bodyPr/>
          <a:lstStyle/>
          <a:p>
            <a:r>
              <a:rPr lang="es-ES" b="1" dirty="0"/>
              <a:t>Las apariciones del Resucitado</a:t>
            </a:r>
            <a:r>
              <a:rPr lang="es-CO" dirty="0"/>
              <a:t/>
            </a:r>
            <a:br>
              <a:rPr lang="es-CO" dirty="0"/>
            </a:br>
            <a:endParaRPr lang="es-CO" dirty="0"/>
          </a:p>
        </p:txBody>
      </p:sp>
      <p:sp>
        <p:nvSpPr>
          <p:cNvPr id="3" name="Marcador de contenido 2">
            <a:extLst>
              <a:ext uri="{FF2B5EF4-FFF2-40B4-BE49-F238E27FC236}">
                <a16:creationId xmlns:a16="http://schemas.microsoft.com/office/drawing/2014/main" xmlns="" id="{1B5B0933-75EA-49BE-9C76-9DDB0C68E42F}"/>
              </a:ext>
            </a:extLst>
          </p:cNvPr>
          <p:cNvSpPr>
            <a:spLocks noGrp="1"/>
          </p:cNvSpPr>
          <p:nvPr>
            <p:ph idx="1"/>
          </p:nvPr>
        </p:nvSpPr>
        <p:spPr>
          <a:xfrm>
            <a:off x="933450" y="1047750"/>
            <a:ext cx="10344150" cy="5810250"/>
          </a:xfrm>
        </p:spPr>
        <p:txBody>
          <a:bodyPr>
            <a:normAutofit fontScale="92500"/>
          </a:bodyPr>
          <a:lstStyle/>
          <a:p>
            <a:r>
              <a:rPr lang="es-ES" sz="3000" dirty="0">
                <a:latin typeface="Times New Roman" panose="02020603050405020304" pitchFamily="18" charset="0"/>
                <a:cs typeface="Times New Roman" panose="02020603050405020304" pitchFamily="18" charset="0"/>
              </a:rPr>
              <a:t>El documento más antiguo sobre la resurrección: “1ra </a:t>
            </a:r>
            <a:r>
              <a:rPr lang="es-ES" sz="3000" i="1" dirty="0">
                <a:latin typeface="Times New Roman" panose="02020603050405020304" pitchFamily="18" charset="0"/>
                <a:cs typeface="Times New Roman" panose="02020603050405020304" pitchFamily="18" charset="0"/>
              </a:rPr>
              <a:t>a Corintios”</a:t>
            </a:r>
            <a:endParaRPr lang="es-CO" sz="3000" dirty="0">
              <a:latin typeface="Times New Roman" panose="02020603050405020304" pitchFamily="18" charset="0"/>
              <a:cs typeface="Times New Roman" panose="02020603050405020304" pitchFamily="18" charset="0"/>
            </a:endParaRPr>
          </a:p>
          <a:p>
            <a:r>
              <a:rPr lang="es-ES" sz="3000" dirty="0">
                <a:latin typeface="Times New Roman" panose="02020603050405020304" pitchFamily="18" charset="0"/>
                <a:cs typeface="Times New Roman" panose="02020603050405020304" pitchFamily="18" charset="0"/>
              </a:rPr>
              <a:t>Les transmití, en primer lugar, lo que a mi vez yo recibí: que Cristo murió por nuestros pecados, según las Escrituras; que fue sepulta­do y resucitó al tercer día, según las Escrituras, y que se apareció a Pedro y luego a los doce. Luego se apareció a Santiago, después a todos los apóstoles; y después de todos, como a uno que nace antes de tiempo, también se me apareció a mí (1Co 15, 3-8).</a:t>
            </a:r>
            <a:endParaRPr lang="es-CO" sz="3000" dirty="0">
              <a:latin typeface="Times New Roman" panose="02020603050405020304" pitchFamily="18" charset="0"/>
              <a:cs typeface="Times New Roman" panose="02020603050405020304" pitchFamily="18" charset="0"/>
            </a:endParaRPr>
          </a:p>
          <a:p>
            <a:r>
              <a:rPr lang="es-ES" sz="3000" dirty="0">
                <a:latin typeface="Times New Roman" panose="02020603050405020304" pitchFamily="18" charset="0"/>
                <a:cs typeface="Times New Roman" panose="02020603050405020304" pitchFamily="18" charset="0"/>
              </a:rPr>
              <a:t>El Resucitado aparece reconstitu­yendo relaciones con las personas individuales, con grupos, con la multitud, dando a todos la capacidad de vivir relaciones auténticas, de perdonar, de superar los conflic­tos presentes en las familias, en la sociedad, en las naciones.</a:t>
            </a:r>
            <a:endParaRPr lang="es-CO" sz="3000" dirty="0">
              <a:latin typeface="Times New Roman" panose="02020603050405020304" pitchFamily="18" charset="0"/>
              <a:cs typeface="Times New Roman" panose="02020603050405020304" pitchFamily="18" charset="0"/>
            </a:endParaRPr>
          </a:p>
          <a:p>
            <a:endParaRPr lang="es-CO" dirty="0"/>
          </a:p>
        </p:txBody>
      </p:sp>
    </p:spTree>
    <p:extLst>
      <p:ext uri="{BB962C8B-B14F-4D97-AF65-F5344CB8AC3E}">
        <p14:creationId xmlns:p14="http://schemas.microsoft.com/office/powerpoint/2010/main" val="723975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16785</TotalTime>
  <Words>3654</Words>
  <Application>Microsoft Office PowerPoint</Application>
  <PresentationFormat>Panorámica</PresentationFormat>
  <Paragraphs>105</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Century Gothic</vt:lpstr>
      <vt:lpstr>Times New Roman</vt:lpstr>
      <vt:lpstr>Wingdings 3</vt:lpstr>
      <vt:lpstr>Ion</vt:lpstr>
      <vt:lpstr>Superar el miedo a la muerte </vt:lpstr>
      <vt:lpstr>El acontecimiento de la resurrección de Cristo </vt:lpstr>
      <vt:lpstr>El acontecimiento de la resurrección de Cristo </vt:lpstr>
      <vt:lpstr>El acontecimiento de la resurrección de Cristo </vt:lpstr>
      <vt:lpstr>El acontecimiento de la resurrección de Cristo </vt:lpstr>
      <vt:lpstr>El acontecimiento de la resurrección de Cristo</vt:lpstr>
      <vt:lpstr>El relato de la resurrección de Jesús </vt:lpstr>
      <vt:lpstr>Las apariciones del Resucitado </vt:lpstr>
      <vt:lpstr>Las apariciones del Resucitado </vt:lpstr>
      <vt:lpstr>Las apariciones del Resucitado </vt:lpstr>
      <vt:lpstr>Las apariciones del Resucitado </vt:lpstr>
      <vt:lpstr>Las apariciones del Resucitado </vt:lpstr>
      <vt:lpstr>Las apariciones del Resucitado</vt:lpstr>
      <vt:lpstr>Las apariciones del Resucitado</vt:lpstr>
      <vt:lpstr>Las apariciones del Resucitado </vt:lpstr>
      <vt:lpstr>Las apariciones del Resucitado </vt:lpstr>
      <vt:lpstr>Las apariciones del Resucitado</vt:lpstr>
      <vt:lpstr>Las apariciones del Resucitado </vt:lpstr>
      <vt:lpstr>Las apariciones del Resucitado </vt:lpstr>
      <vt:lpstr>Las apariciones del Resucitado</vt:lpstr>
      <vt:lpstr>Las apariciones del Resucitado </vt:lpstr>
      <vt:lpstr>Las apariciones del Resucitado</vt:lpstr>
      <vt:lpstr>Las apariciones del Resucitado</vt:lpstr>
      <vt:lpstr>Las apariciones del Resucitado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Superar el miedo a la muerte 6</dc:title>
  <dc:creator>Pb Dario</dc:creator>
  <cp:lastModifiedBy>vocacionapartado@hotmail.com</cp:lastModifiedBy>
  <cp:revision>91</cp:revision>
  <dcterms:created xsi:type="dcterms:W3CDTF">2022-01-11T16:33:35Z</dcterms:created>
  <dcterms:modified xsi:type="dcterms:W3CDTF">2022-03-08T13:54:28Z</dcterms:modified>
</cp:coreProperties>
</file>